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8" r:id="rId2"/>
    <p:sldId id="269" r:id="rId3"/>
    <p:sldId id="301" r:id="rId4"/>
    <p:sldId id="308" r:id="rId5"/>
    <p:sldId id="285" r:id="rId6"/>
    <p:sldId id="302" r:id="rId7"/>
    <p:sldId id="287" r:id="rId8"/>
    <p:sldId id="300" r:id="rId9"/>
    <p:sldId id="288" r:id="rId10"/>
    <p:sldId id="267" r:id="rId11"/>
    <p:sldId id="289" r:id="rId12"/>
    <p:sldId id="321" r:id="rId13"/>
    <p:sldId id="320" r:id="rId14"/>
    <p:sldId id="309" r:id="rId15"/>
    <p:sldId id="290" r:id="rId16"/>
    <p:sldId id="310" r:id="rId17"/>
    <p:sldId id="311" r:id="rId18"/>
    <p:sldId id="312" r:id="rId19"/>
    <p:sldId id="313" r:id="rId20"/>
    <p:sldId id="314" r:id="rId21"/>
    <p:sldId id="315" r:id="rId22"/>
    <p:sldId id="316" r:id="rId23"/>
    <p:sldId id="317" r:id="rId24"/>
    <p:sldId id="291" r:id="rId25"/>
    <p:sldId id="272" r:id="rId26"/>
    <p:sldId id="293" r:id="rId27"/>
    <p:sldId id="292" r:id="rId28"/>
    <p:sldId id="294" r:id="rId29"/>
    <p:sldId id="295" r:id="rId30"/>
    <p:sldId id="296" r:id="rId31"/>
    <p:sldId id="275" r:id="rId32"/>
    <p:sldId id="276" r:id="rId33"/>
    <p:sldId id="303" r:id="rId34"/>
    <p:sldId id="304" r:id="rId35"/>
    <p:sldId id="277" r:id="rId36"/>
    <p:sldId id="278" r:id="rId37"/>
    <p:sldId id="279" r:id="rId38"/>
    <p:sldId id="280" r:id="rId39"/>
    <p:sldId id="281" r:id="rId40"/>
    <p:sldId id="305" r:id="rId41"/>
    <p:sldId id="319" r:id="rId42"/>
    <p:sldId id="322" r:id="rId43"/>
    <p:sldId id="307" r:id="rId44"/>
    <p:sldId id="306" r:id="rId45"/>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9900"/>
    <a:srgbClr val="123E52"/>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Romanus | CEPA Advocaten" userId="56ec27d0-0dc4-491e-b50a-a703d90f2500" providerId="ADAL" clId="{20519EB7-138B-46AE-A567-A9AE80F9CEB4}"/>
    <pc:docChg chg="undo custSel addSld delSld modSld">
      <pc:chgData name="Julie Romanus | CEPA Advocaten" userId="56ec27d0-0dc4-491e-b50a-a703d90f2500" providerId="ADAL" clId="{20519EB7-138B-46AE-A567-A9AE80F9CEB4}" dt="2026-03-05T17:24:10.947" v="667" actId="20577"/>
      <pc:docMkLst>
        <pc:docMk/>
      </pc:docMkLst>
      <pc:sldChg chg="addSp modSp mod">
        <pc:chgData name="Julie Romanus | CEPA Advocaten" userId="56ec27d0-0dc4-491e-b50a-a703d90f2500" providerId="ADAL" clId="{20519EB7-138B-46AE-A567-A9AE80F9CEB4}" dt="2026-03-05T17:21:34.826" v="500" actId="20577"/>
        <pc:sldMkLst>
          <pc:docMk/>
          <pc:sldMk cId="2927371207" sldId="265"/>
        </pc:sldMkLst>
        <pc:spChg chg="mod">
          <ac:chgData name="Julie Romanus | CEPA Advocaten" userId="56ec27d0-0dc4-491e-b50a-a703d90f2500" providerId="ADAL" clId="{20519EB7-138B-46AE-A567-A9AE80F9CEB4}" dt="2026-03-05T17:21:34.826" v="500" actId="20577"/>
          <ac:spMkLst>
            <pc:docMk/>
            <pc:sldMk cId="2927371207" sldId="265"/>
            <ac:spMk id="2" creationId="{E4A48E17-8483-23AD-29E2-D6BA5637D4C7}"/>
          </ac:spMkLst>
        </pc:spChg>
        <pc:spChg chg="mod">
          <ac:chgData name="Julie Romanus | CEPA Advocaten" userId="56ec27d0-0dc4-491e-b50a-a703d90f2500" providerId="ADAL" clId="{20519EB7-138B-46AE-A567-A9AE80F9CEB4}" dt="2026-03-05T17:21:19.505" v="457" actId="2085"/>
          <ac:spMkLst>
            <pc:docMk/>
            <pc:sldMk cId="2927371207" sldId="265"/>
            <ac:spMk id="4" creationId="{FB7CFC5A-4BA0-64EF-E7E4-66627FC6AEF0}"/>
          </ac:spMkLst>
        </pc:spChg>
        <pc:picChg chg="add mod">
          <ac:chgData name="Julie Romanus | CEPA Advocaten" userId="56ec27d0-0dc4-491e-b50a-a703d90f2500" providerId="ADAL" clId="{20519EB7-138B-46AE-A567-A9AE80F9CEB4}" dt="2026-03-05T17:21:03.061" v="456" actId="1076"/>
          <ac:picMkLst>
            <pc:docMk/>
            <pc:sldMk cId="2927371207" sldId="265"/>
            <ac:picMk id="6" creationId="{787DB7B8-BB3A-378A-2E2B-D043F0918290}"/>
          </ac:picMkLst>
        </pc:picChg>
      </pc:sldChg>
      <pc:sldChg chg="addSp delSp del mod">
        <pc:chgData name="Julie Romanus | CEPA Advocaten" userId="56ec27d0-0dc4-491e-b50a-a703d90f2500" providerId="ADAL" clId="{20519EB7-138B-46AE-A567-A9AE80F9CEB4}" dt="2026-03-05T17:22:08.090" v="504" actId="47"/>
        <pc:sldMkLst>
          <pc:docMk/>
          <pc:sldMk cId="155711237" sldId="266"/>
        </pc:sldMkLst>
        <pc:picChg chg="add del">
          <ac:chgData name="Julie Romanus | CEPA Advocaten" userId="56ec27d0-0dc4-491e-b50a-a703d90f2500" providerId="ADAL" clId="{20519EB7-138B-46AE-A567-A9AE80F9CEB4}" dt="2026-03-05T17:22:02.525" v="502" actId="478"/>
          <ac:picMkLst>
            <pc:docMk/>
            <pc:sldMk cId="155711237" sldId="266"/>
            <ac:picMk id="5" creationId="{113EC594-B3DF-C628-47DD-24FB9A882BFD}"/>
          </ac:picMkLst>
        </pc:picChg>
      </pc:sldChg>
      <pc:sldChg chg="modSp mod">
        <pc:chgData name="Julie Romanus | CEPA Advocaten" userId="56ec27d0-0dc4-491e-b50a-a703d90f2500" providerId="ADAL" clId="{20519EB7-138B-46AE-A567-A9AE80F9CEB4}" dt="2026-03-05T17:02:01.974" v="47" actId="20577"/>
        <pc:sldMkLst>
          <pc:docMk/>
          <pc:sldMk cId="2142106626" sldId="268"/>
        </pc:sldMkLst>
        <pc:spChg chg="mod">
          <ac:chgData name="Julie Romanus | CEPA Advocaten" userId="56ec27d0-0dc4-491e-b50a-a703d90f2500" providerId="ADAL" clId="{20519EB7-138B-46AE-A567-A9AE80F9CEB4}" dt="2026-03-05T17:02:01.974" v="47" actId="20577"/>
          <ac:spMkLst>
            <pc:docMk/>
            <pc:sldMk cId="2142106626" sldId="268"/>
            <ac:spMk id="2" creationId="{CA5E155C-AEE5-4C1A-1502-2626C5BA45D9}"/>
          </ac:spMkLst>
        </pc:spChg>
        <pc:spChg chg="mod">
          <ac:chgData name="Julie Romanus | CEPA Advocaten" userId="56ec27d0-0dc4-491e-b50a-a703d90f2500" providerId="ADAL" clId="{20519EB7-138B-46AE-A567-A9AE80F9CEB4}" dt="2026-03-05T17:01:21.615" v="45" actId="1038"/>
          <ac:spMkLst>
            <pc:docMk/>
            <pc:sldMk cId="2142106626" sldId="268"/>
            <ac:spMk id="3" creationId="{4CD30826-E3BA-B38E-5E98-AAFD86F6905A}"/>
          </ac:spMkLst>
        </pc:spChg>
        <pc:spChg chg="mod">
          <ac:chgData name="Julie Romanus | CEPA Advocaten" userId="56ec27d0-0dc4-491e-b50a-a703d90f2500" providerId="ADAL" clId="{20519EB7-138B-46AE-A567-A9AE80F9CEB4}" dt="2026-03-05T16:57:01.268" v="8" actId="2085"/>
          <ac:spMkLst>
            <pc:docMk/>
            <pc:sldMk cId="2142106626" sldId="268"/>
            <ac:spMk id="4" creationId="{C1C13810-00A5-071D-D03D-2B0AAA0FD6B0}"/>
          </ac:spMkLst>
        </pc:spChg>
        <pc:picChg chg="mod">
          <ac:chgData name="Julie Romanus | CEPA Advocaten" userId="56ec27d0-0dc4-491e-b50a-a703d90f2500" providerId="ADAL" clId="{20519EB7-138B-46AE-A567-A9AE80F9CEB4}" dt="2026-03-05T17:01:18.008" v="43" actId="1076"/>
          <ac:picMkLst>
            <pc:docMk/>
            <pc:sldMk cId="2142106626" sldId="268"/>
            <ac:picMk id="5" creationId="{186BFD22-DFCB-08AC-CF7F-E3D66E332212}"/>
          </ac:picMkLst>
        </pc:picChg>
      </pc:sldChg>
      <pc:sldChg chg="addSp delSp modSp mod setBg">
        <pc:chgData name="Julie Romanus | CEPA Advocaten" userId="56ec27d0-0dc4-491e-b50a-a703d90f2500" providerId="ADAL" clId="{20519EB7-138B-46AE-A567-A9AE80F9CEB4}" dt="2026-03-05T17:24:10.947" v="667" actId="20577"/>
        <pc:sldMkLst>
          <pc:docMk/>
          <pc:sldMk cId="3082210281" sldId="269"/>
        </pc:sldMkLst>
        <pc:spChg chg="mod">
          <ac:chgData name="Julie Romanus | CEPA Advocaten" userId="56ec27d0-0dc4-491e-b50a-a703d90f2500" providerId="ADAL" clId="{20519EB7-138B-46AE-A567-A9AE80F9CEB4}" dt="2026-03-05T17:18:01.761" v="349" actId="20577"/>
          <ac:spMkLst>
            <pc:docMk/>
            <pc:sldMk cId="3082210281" sldId="269"/>
            <ac:spMk id="2" creationId="{1F99CBC9-380C-C895-0E14-033AB8CDF470}"/>
          </ac:spMkLst>
        </pc:spChg>
        <pc:spChg chg="del mod">
          <ac:chgData name="Julie Romanus | CEPA Advocaten" userId="56ec27d0-0dc4-491e-b50a-a703d90f2500" providerId="ADAL" clId="{20519EB7-138B-46AE-A567-A9AE80F9CEB4}" dt="2026-03-05T16:54:14.984" v="4" actId="26606"/>
          <ac:spMkLst>
            <pc:docMk/>
            <pc:sldMk cId="3082210281" sldId="269"/>
            <ac:spMk id="3" creationId="{378797D1-9EFB-F12E-9557-1C190649AC4C}"/>
          </ac:spMkLst>
        </pc:spChg>
        <pc:spChg chg="add del">
          <ac:chgData name="Julie Romanus | CEPA Advocaten" userId="56ec27d0-0dc4-491e-b50a-a703d90f2500" providerId="ADAL" clId="{20519EB7-138B-46AE-A567-A9AE80F9CEB4}" dt="2026-03-05T16:54:09.501" v="1" actId="26606"/>
          <ac:spMkLst>
            <pc:docMk/>
            <pc:sldMk cId="3082210281" sldId="269"/>
            <ac:spMk id="9" creationId="{C0763A76-9F1C-4FC5-82B7-DD475DA461B2}"/>
          </ac:spMkLst>
        </pc:spChg>
        <pc:spChg chg="add del">
          <ac:chgData name="Julie Romanus | CEPA Advocaten" userId="56ec27d0-0dc4-491e-b50a-a703d90f2500" providerId="ADAL" clId="{20519EB7-138B-46AE-A567-A9AE80F9CEB4}" dt="2026-03-05T16:54:09.501" v="1" actId="26606"/>
          <ac:spMkLst>
            <pc:docMk/>
            <pc:sldMk cId="3082210281" sldId="269"/>
            <ac:spMk id="11" creationId="{E81BF4F6-F2CF-4984-9D14-D6966D92F99F}"/>
          </ac:spMkLst>
        </pc:spChg>
        <pc:spChg chg="add del">
          <ac:chgData name="Julie Romanus | CEPA Advocaten" userId="56ec27d0-0dc4-491e-b50a-a703d90f2500" providerId="ADAL" clId="{20519EB7-138B-46AE-A567-A9AE80F9CEB4}" dt="2026-03-05T16:54:14.966" v="3" actId="26606"/>
          <ac:spMkLst>
            <pc:docMk/>
            <pc:sldMk cId="3082210281" sldId="269"/>
            <ac:spMk id="13" creationId="{9F7D5CDA-D291-4307-BF55-1381FED29634}"/>
          </ac:spMkLst>
        </pc:spChg>
        <pc:graphicFrameChg chg="add mod modGraphic">
          <ac:chgData name="Julie Romanus | CEPA Advocaten" userId="56ec27d0-0dc4-491e-b50a-a703d90f2500" providerId="ADAL" clId="{20519EB7-138B-46AE-A567-A9AE80F9CEB4}" dt="2026-03-05T17:24:10.947" v="667" actId="20577"/>
          <ac:graphicFrameMkLst>
            <pc:docMk/>
            <pc:sldMk cId="3082210281" sldId="269"/>
            <ac:graphicFrameMk id="16" creationId="{EE0672DC-4674-BA96-0E64-F7D1EDA6C4F5}"/>
          </ac:graphicFrameMkLst>
        </pc:graphicFrameChg>
        <pc:picChg chg="add del">
          <ac:chgData name="Julie Romanus | CEPA Advocaten" userId="56ec27d0-0dc4-491e-b50a-a703d90f2500" providerId="ADAL" clId="{20519EB7-138B-46AE-A567-A9AE80F9CEB4}" dt="2026-03-05T16:54:09.501" v="1" actId="26606"/>
          <ac:picMkLst>
            <pc:docMk/>
            <pc:sldMk cId="3082210281" sldId="269"/>
            <ac:picMk id="5" creationId="{8ADB995D-C70A-3969-57FC-88AED0AF441F}"/>
          </ac:picMkLst>
        </pc:picChg>
        <pc:picChg chg="add mod">
          <ac:chgData name="Julie Romanus | CEPA Advocaten" userId="56ec27d0-0dc4-491e-b50a-a703d90f2500" providerId="ADAL" clId="{20519EB7-138B-46AE-A567-A9AE80F9CEB4}" dt="2026-03-05T17:01:08.132" v="42" actId="1076"/>
          <ac:picMkLst>
            <pc:docMk/>
            <pc:sldMk cId="3082210281" sldId="269"/>
            <ac:picMk id="6" creationId="{DD8B7EC3-99A0-A6AC-196C-DF889EE098D5}"/>
          </ac:picMkLst>
        </pc:picChg>
        <pc:picChg chg="add del">
          <ac:chgData name="Julie Romanus | CEPA Advocaten" userId="56ec27d0-0dc4-491e-b50a-a703d90f2500" providerId="ADAL" clId="{20519EB7-138B-46AE-A567-A9AE80F9CEB4}" dt="2026-03-05T16:54:14.966" v="3" actId="26606"/>
          <ac:picMkLst>
            <pc:docMk/>
            <pc:sldMk cId="3082210281" sldId="269"/>
            <ac:picMk id="14" creationId="{0A542979-B422-6590-6F9D-09E0B420D583}"/>
          </ac:picMkLst>
        </pc:picChg>
      </pc:sldChg>
      <pc:sldChg chg="addSp delSp modSp mod setBg">
        <pc:chgData name="Julie Romanus | CEPA Advocaten" userId="56ec27d0-0dc4-491e-b50a-a703d90f2500" providerId="ADAL" clId="{20519EB7-138B-46AE-A567-A9AE80F9CEB4}" dt="2026-03-05T17:20:47.884" v="454" actId="14100"/>
        <pc:sldMkLst>
          <pc:docMk/>
          <pc:sldMk cId="1328087523" sldId="270"/>
        </pc:sldMkLst>
        <pc:spChg chg="mod">
          <ac:chgData name="Julie Romanus | CEPA Advocaten" userId="56ec27d0-0dc4-491e-b50a-a703d90f2500" providerId="ADAL" clId="{20519EB7-138B-46AE-A567-A9AE80F9CEB4}" dt="2026-03-05T17:20:32.780" v="450" actId="26606"/>
          <ac:spMkLst>
            <pc:docMk/>
            <pc:sldMk cId="1328087523" sldId="270"/>
            <ac:spMk id="2" creationId="{A7DBF056-6C65-18DA-82A3-DDF9B0C8B51B}"/>
          </ac:spMkLst>
        </pc:spChg>
        <pc:spChg chg="mod ord">
          <ac:chgData name="Julie Romanus | CEPA Advocaten" userId="56ec27d0-0dc4-491e-b50a-a703d90f2500" providerId="ADAL" clId="{20519EB7-138B-46AE-A567-A9AE80F9CEB4}" dt="2026-03-05T17:20:32.780" v="450" actId="26606"/>
          <ac:spMkLst>
            <pc:docMk/>
            <pc:sldMk cId="1328087523" sldId="270"/>
            <ac:spMk id="3" creationId="{7F20F18F-5157-13BD-B97E-A1E5D7D61008}"/>
          </ac:spMkLst>
        </pc:spChg>
        <pc:spChg chg="mod">
          <ac:chgData name="Julie Romanus | CEPA Advocaten" userId="56ec27d0-0dc4-491e-b50a-a703d90f2500" providerId="ADAL" clId="{20519EB7-138B-46AE-A567-A9AE80F9CEB4}" dt="2026-03-05T17:20:32.780" v="450" actId="26606"/>
          <ac:spMkLst>
            <pc:docMk/>
            <pc:sldMk cId="1328087523" sldId="270"/>
            <ac:spMk id="4" creationId="{DBB35336-5405-2FE1-3C00-CFE562C0F071}"/>
          </ac:spMkLst>
        </pc:spChg>
        <pc:spChg chg="add del">
          <ac:chgData name="Julie Romanus | CEPA Advocaten" userId="56ec27d0-0dc4-491e-b50a-a703d90f2500" providerId="ADAL" clId="{20519EB7-138B-46AE-A567-A9AE80F9CEB4}" dt="2026-03-05T17:20:32.780" v="450" actId="26606"/>
          <ac:spMkLst>
            <pc:docMk/>
            <pc:sldMk cId="1328087523" sldId="270"/>
            <ac:spMk id="10" creationId="{C0763A76-9F1C-4FC5-82B7-DD475DA461B2}"/>
          </ac:spMkLst>
        </pc:spChg>
        <pc:spChg chg="add del">
          <ac:chgData name="Julie Romanus | CEPA Advocaten" userId="56ec27d0-0dc4-491e-b50a-a703d90f2500" providerId="ADAL" clId="{20519EB7-138B-46AE-A567-A9AE80F9CEB4}" dt="2026-03-05T17:20:32.780" v="450" actId="26606"/>
          <ac:spMkLst>
            <pc:docMk/>
            <pc:sldMk cId="1328087523" sldId="270"/>
            <ac:spMk id="12" creationId="{E81BF4F6-F2CF-4984-9D14-D6966D92F99F}"/>
          </ac:spMkLst>
        </pc:spChg>
        <pc:spChg chg="add del">
          <ac:chgData name="Julie Romanus | CEPA Advocaten" userId="56ec27d0-0dc4-491e-b50a-a703d90f2500" providerId="ADAL" clId="{20519EB7-138B-46AE-A567-A9AE80F9CEB4}" dt="2026-03-05T17:20:06.728" v="440" actId="26606"/>
          <ac:spMkLst>
            <pc:docMk/>
            <pc:sldMk cId="1328087523" sldId="270"/>
            <ac:spMk id="17" creationId="{2EB492CD-616E-47F8-933B-5E2D952A0593}"/>
          </ac:spMkLst>
        </pc:spChg>
        <pc:spChg chg="add del">
          <ac:chgData name="Julie Romanus | CEPA Advocaten" userId="56ec27d0-0dc4-491e-b50a-a703d90f2500" providerId="ADAL" clId="{20519EB7-138B-46AE-A567-A9AE80F9CEB4}" dt="2026-03-05T17:20:06.728" v="440" actId="26606"/>
          <ac:spMkLst>
            <pc:docMk/>
            <pc:sldMk cId="1328087523" sldId="270"/>
            <ac:spMk id="19" creationId="{59383CF9-23B5-4335-9B21-1791C4CF1C75}"/>
          </ac:spMkLst>
        </pc:spChg>
        <pc:spChg chg="add del">
          <ac:chgData name="Julie Romanus | CEPA Advocaten" userId="56ec27d0-0dc4-491e-b50a-a703d90f2500" providerId="ADAL" clId="{20519EB7-138B-46AE-A567-A9AE80F9CEB4}" dt="2026-03-05T17:20:06.728" v="440" actId="26606"/>
          <ac:spMkLst>
            <pc:docMk/>
            <pc:sldMk cId="1328087523" sldId="270"/>
            <ac:spMk id="21" creationId="{0007FE00-9498-4706-B255-6437B0252C02}"/>
          </ac:spMkLst>
        </pc:spChg>
        <pc:spChg chg="add del">
          <ac:chgData name="Julie Romanus | CEPA Advocaten" userId="56ec27d0-0dc4-491e-b50a-a703d90f2500" providerId="ADAL" clId="{20519EB7-138B-46AE-A567-A9AE80F9CEB4}" dt="2026-03-05T17:20:10.967" v="442" actId="26606"/>
          <ac:spMkLst>
            <pc:docMk/>
            <pc:sldMk cId="1328087523" sldId="270"/>
            <ac:spMk id="23" creationId="{9F7D5CDA-D291-4307-BF55-1381FED29634}"/>
          </ac:spMkLst>
        </pc:spChg>
        <pc:spChg chg="add del">
          <ac:chgData name="Julie Romanus | CEPA Advocaten" userId="56ec27d0-0dc4-491e-b50a-a703d90f2500" providerId="ADAL" clId="{20519EB7-138B-46AE-A567-A9AE80F9CEB4}" dt="2026-03-05T17:20:10.967" v="442" actId="26606"/>
          <ac:spMkLst>
            <pc:docMk/>
            <pc:sldMk cId="1328087523" sldId="270"/>
            <ac:spMk id="24" creationId="{59B296B9-C5A5-4E4F-9B60-C907B5F1466C}"/>
          </ac:spMkLst>
        </pc:spChg>
        <pc:spChg chg="add del">
          <ac:chgData name="Julie Romanus | CEPA Advocaten" userId="56ec27d0-0dc4-491e-b50a-a703d90f2500" providerId="ADAL" clId="{20519EB7-138B-46AE-A567-A9AE80F9CEB4}" dt="2026-03-05T17:20:10.967" v="442" actId="26606"/>
          <ac:spMkLst>
            <pc:docMk/>
            <pc:sldMk cId="1328087523" sldId="270"/>
            <ac:spMk id="25" creationId="{D0300FD3-5AF1-6305-15FA-9078072672E2}"/>
          </ac:spMkLst>
        </pc:spChg>
        <pc:spChg chg="add del">
          <ac:chgData name="Julie Romanus | CEPA Advocaten" userId="56ec27d0-0dc4-491e-b50a-a703d90f2500" providerId="ADAL" clId="{20519EB7-138B-46AE-A567-A9AE80F9CEB4}" dt="2026-03-05T17:20:20.087" v="444" actId="26606"/>
          <ac:spMkLst>
            <pc:docMk/>
            <pc:sldMk cId="1328087523" sldId="270"/>
            <ac:spMk id="27" creationId="{C0763A76-9F1C-4FC5-82B7-DD475DA461B2}"/>
          </ac:spMkLst>
        </pc:spChg>
        <pc:spChg chg="add del">
          <ac:chgData name="Julie Romanus | CEPA Advocaten" userId="56ec27d0-0dc4-491e-b50a-a703d90f2500" providerId="ADAL" clId="{20519EB7-138B-46AE-A567-A9AE80F9CEB4}" dt="2026-03-05T17:20:20.087" v="444" actId="26606"/>
          <ac:spMkLst>
            <pc:docMk/>
            <pc:sldMk cId="1328087523" sldId="270"/>
            <ac:spMk id="28" creationId="{E81BF4F6-F2CF-4984-9D14-D6966D92F99F}"/>
          </ac:spMkLst>
        </pc:spChg>
        <pc:spChg chg="add del">
          <ac:chgData name="Julie Romanus | CEPA Advocaten" userId="56ec27d0-0dc4-491e-b50a-a703d90f2500" providerId="ADAL" clId="{20519EB7-138B-46AE-A567-A9AE80F9CEB4}" dt="2026-03-05T17:20:32.780" v="450" actId="26606"/>
          <ac:spMkLst>
            <pc:docMk/>
            <pc:sldMk cId="1328087523" sldId="270"/>
            <ac:spMk id="30" creationId="{9F7D5CDA-D291-4307-BF55-1381FED29634}"/>
          </ac:spMkLst>
        </pc:spChg>
        <pc:spChg chg="add del">
          <ac:chgData name="Julie Romanus | CEPA Advocaten" userId="56ec27d0-0dc4-491e-b50a-a703d90f2500" providerId="ADAL" clId="{20519EB7-138B-46AE-A567-A9AE80F9CEB4}" dt="2026-03-05T17:20:32.780" v="450" actId="26606"/>
          <ac:spMkLst>
            <pc:docMk/>
            <pc:sldMk cId="1328087523" sldId="270"/>
            <ac:spMk id="31" creationId="{59B296B9-C5A5-4E4F-9B60-C907B5F1466C}"/>
          </ac:spMkLst>
        </pc:spChg>
        <pc:spChg chg="add del">
          <ac:chgData name="Julie Romanus | CEPA Advocaten" userId="56ec27d0-0dc4-491e-b50a-a703d90f2500" providerId="ADAL" clId="{20519EB7-138B-46AE-A567-A9AE80F9CEB4}" dt="2026-03-05T17:20:32.780" v="450" actId="26606"/>
          <ac:spMkLst>
            <pc:docMk/>
            <pc:sldMk cId="1328087523" sldId="270"/>
            <ac:spMk id="32" creationId="{D0300FD3-5AF1-6305-15FA-9078072672E2}"/>
          </ac:spMkLst>
        </pc:spChg>
        <pc:picChg chg="add mod ord">
          <ac:chgData name="Julie Romanus | CEPA Advocaten" userId="56ec27d0-0dc4-491e-b50a-a703d90f2500" providerId="ADAL" clId="{20519EB7-138B-46AE-A567-A9AE80F9CEB4}" dt="2026-03-05T17:20:47.884" v="454" actId="14100"/>
          <ac:picMkLst>
            <pc:docMk/>
            <pc:sldMk cId="1328087523" sldId="270"/>
            <ac:picMk id="6" creationId="{051AE501-868C-CDAC-6B27-53099AA8D87C}"/>
          </ac:picMkLst>
        </pc:picChg>
      </pc:sldChg>
      <pc:sldChg chg="modSp add mod">
        <pc:chgData name="Julie Romanus | CEPA Advocaten" userId="56ec27d0-0dc4-491e-b50a-a703d90f2500" providerId="ADAL" clId="{20519EB7-138B-46AE-A567-A9AE80F9CEB4}" dt="2026-03-05T17:23:42.210" v="666" actId="20577"/>
        <pc:sldMkLst>
          <pc:docMk/>
          <pc:sldMk cId="2036447488" sldId="271"/>
        </pc:sldMkLst>
        <pc:spChg chg="mod">
          <ac:chgData name="Julie Romanus | CEPA Advocaten" userId="56ec27d0-0dc4-491e-b50a-a703d90f2500" providerId="ADAL" clId="{20519EB7-138B-46AE-A567-A9AE80F9CEB4}" dt="2026-03-05T17:22:19.528" v="527" actId="20577"/>
          <ac:spMkLst>
            <pc:docMk/>
            <pc:sldMk cId="2036447488" sldId="271"/>
            <ac:spMk id="2" creationId="{CE0D8466-B663-2510-7466-75DC2C1AB841}"/>
          </ac:spMkLst>
        </pc:spChg>
        <pc:spChg chg="mod">
          <ac:chgData name="Julie Romanus | CEPA Advocaten" userId="56ec27d0-0dc4-491e-b50a-a703d90f2500" providerId="ADAL" clId="{20519EB7-138B-46AE-A567-A9AE80F9CEB4}" dt="2026-03-05T17:23:42.210" v="666" actId="20577"/>
          <ac:spMkLst>
            <pc:docMk/>
            <pc:sldMk cId="2036447488" sldId="271"/>
            <ac:spMk id="3" creationId="{A1610975-1906-8E5B-29F4-D5BC3EE2A55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3C0BE1-A358-411D-8A08-D7FD4E9ABB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7C6ECF8-B3D5-46F5-825D-11E2B96DEDDB}">
      <dgm:prSet/>
      <dgm:spPr>
        <a:solidFill>
          <a:srgbClr val="123E52"/>
        </a:solidFill>
      </dgm:spPr>
      <dgm:t>
        <a:bodyPr/>
        <a:lstStyle/>
        <a:p>
          <a:r>
            <a:rPr lang="nl-BE" noProof="0" dirty="0">
              <a:solidFill>
                <a:srgbClr val="E89900"/>
              </a:solidFill>
            </a:rPr>
            <a:t>11. Cijfers </a:t>
          </a:r>
        </a:p>
      </dgm:t>
    </dgm:pt>
    <dgm:pt modelId="{C778499F-EE56-4B84-8D0B-872D19D7A6F9}" type="parTrans" cxnId="{977CB643-20D2-435C-B257-CF8069FA59D6}">
      <dgm:prSet/>
      <dgm:spPr/>
      <dgm:t>
        <a:bodyPr/>
        <a:lstStyle/>
        <a:p>
          <a:endParaRPr lang="nl-BE"/>
        </a:p>
      </dgm:t>
    </dgm:pt>
    <dgm:pt modelId="{E1F1E1D3-65E8-41A3-BEBD-B202A18EC583}" type="sibTrans" cxnId="{977CB643-20D2-435C-B257-CF8069FA59D6}">
      <dgm:prSet/>
      <dgm:spPr/>
      <dgm:t>
        <a:bodyPr/>
        <a:lstStyle/>
        <a:p>
          <a:endParaRPr lang="nl-BE"/>
        </a:p>
      </dgm:t>
    </dgm:pt>
    <dgm:pt modelId="{5A0CEB7F-E04E-443A-976D-739FF974B829}">
      <dgm:prSet/>
      <dgm:spPr>
        <a:solidFill>
          <a:srgbClr val="123E52"/>
        </a:solidFill>
      </dgm:spPr>
      <dgm:t>
        <a:bodyPr/>
        <a:lstStyle/>
        <a:p>
          <a:r>
            <a:rPr lang="nl-BE" noProof="0" dirty="0">
              <a:solidFill>
                <a:srgbClr val="E89900"/>
              </a:solidFill>
            </a:rPr>
            <a:t>9. Fonds ter bestrijding van de uithuiszettingen </a:t>
          </a:r>
        </a:p>
      </dgm:t>
    </dgm:pt>
    <dgm:pt modelId="{DD10FDE4-1B46-4134-8D60-4C930CDBFEB9}" type="parTrans" cxnId="{AB667300-D6CC-4F53-B81E-467FCD2F7472}">
      <dgm:prSet/>
      <dgm:spPr/>
      <dgm:t>
        <a:bodyPr/>
        <a:lstStyle/>
        <a:p>
          <a:endParaRPr lang="nl-BE"/>
        </a:p>
      </dgm:t>
    </dgm:pt>
    <dgm:pt modelId="{8E0C906E-9A48-4E50-ABCA-0DE28C11F675}" type="sibTrans" cxnId="{AB667300-D6CC-4F53-B81E-467FCD2F7472}">
      <dgm:prSet/>
      <dgm:spPr/>
      <dgm:t>
        <a:bodyPr/>
        <a:lstStyle/>
        <a:p>
          <a:endParaRPr lang="nl-BE"/>
        </a:p>
      </dgm:t>
    </dgm:pt>
    <dgm:pt modelId="{83C46363-90AB-4CDE-89BB-2B15C650F4ED}">
      <dgm:prSet/>
      <dgm:spPr>
        <a:solidFill>
          <a:srgbClr val="123E52"/>
        </a:solidFill>
      </dgm:spPr>
      <dgm:t>
        <a:bodyPr/>
        <a:lstStyle/>
        <a:p>
          <a:r>
            <a:rPr lang="nl-BE" noProof="0" dirty="0">
              <a:solidFill>
                <a:srgbClr val="E89900"/>
              </a:solidFill>
            </a:rPr>
            <a:t>1. Toepasselijke wetgeving &amp; Definitie uithuiszetting</a:t>
          </a:r>
        </a:p>
      </dgm:t>
    </dgm:pt>
    <dgm:pt modelId="{B3BED057-5A86-4342-A3A3-589F23C3B3F9}" type="parTrans" cxnId="{C6BB80D9-1F39-4CB3-9D79-FB1E117A5B5A}">
      <dgm:prSet/>
      <dgm:spPr/>
      <dgm:t>
        <a:bodyPr/>
        <a:lstStyle/>
        <a:p>
          <a:endParaRPr lang="nl-BE"/>
        </a:p>
      </dgm:t>
    </dgm:pt>
    <dgm:pt modelId="{47A56014-0035-4603-BD77-C5445FFE9F95}" type="sibTrans" cxnId="{C6BB80D9-1F39-4CB3-9D79-FB1E117A5B5A}">
      <dgm:prSet/>
      <dgm:spPr/>
      <dgm:t>
        <a:bodyPr/>
        <a:lstStyle/>
        <a:p>
          <a:endParaRPr lang="nl-BE"/>
        </a:p>
      </dgm:t>
    </dgm:pt>
    <dgm:pt modelId="{83AAA1CB-7612-4963-9CC5-26BF00BAC87D}">
      <dgm:prSet/>
      <dgm:spPr>
        <a:solidFill>
          <a:srgbClr val="123E52"/>
        </a:solidFill>
      </dgm:spPr>
      <dgm:t>
        <a:bodyPr/>
        <a:lstStyle/>
        <a:p>
          <a:r>
            <a:rPr lang="nl-BE" noProof="0" dirty="0">
              <a:solidFill>
                <a:srgbClr val="E89900"/>
              </a:solidFill>
            </a:rPr>
            <a:t>13. Vragen?</a:t>
          </a:r>
        </a:p>
      </dgm:t>
    </dgm:pt>
    <dgm:pt modelId="{3479136B-4790-4E0E-BE5F-6D30901A97C4}" type="parTrans" cxnId="{7A4578FD-EAE4-4B09-9922-97039985FEAC}">
      <dgm:prSet/>
      <dgm:spPr/>
      <dgm:t>
        <a:bodyPr/>
        <a:lstStyle/>
        <a:p>
          <a:endParaRPr lang="nl-BE"/>
        </a:p>
      </dgm:t>
    </dgm:pt>
    <dgm:pt modelId="{A67C4AEA-9F4D-49BC-8032-8E3ABC610763}" type="sibTrans" cxnId="{7A4578FD-EAE4-4B09-9922-97039985FEAC}">
      <dgm:prSet/>
      <dgm:spPr/>
      <dgm:t>
        <a:bodyPr/>
        <a:lstStyle/>
        <a:p>
          <a:endParaRPr lang="nl-BE"/>
        </a:p>
      </dgm:t>
    </dgm:pt>
    <dgm:pt modelId="{EB85E823-6C7A-447C-9E99-41C02AC86F7F}">
      <dgm:prSet/>
      <dgm:spPr>
        <a:solidFill>
          <a:srgbClr val="123E52"/>
        </a:solidFill>
      </dgm:spPr>
      <dgm:t>
        <a:bodyPr/>
        <a:lstStyle/>
        <a:p>
          <a:r>
            <a:rPr lang="nl-BE" noProof="0" dirty="0">
              <a:solidFill>
                <a:srgbClr val="E89900"/>
              </a:solidFill>
            </a:rPr>
            <a:t>5. Gerechtelijke uithuiszetting </a:t>
          </a:r>
        </a:p>
      </dgm:t>
    </dgm:pt>
    <dgm:pt modelId="{70B29C5D-F9F1-44B2-9EED-E671121F57A1}" type="sibTrans" cxnId="{C67B1FC2-B517-4EA3-BEF2-DA2F0DAEC603}">
      <dgm:prSet/>
      <dgm:spPr/>
      <dgm:t>
        <a:bodyPr/>
        <a:lstStyle/>
        <a:p>
          <a:endParaRPr lang="nl-BE"/>
        </a:p>
      </dgm:t>
    </dgm:pt>
    <dgm:pt modelId="{F71EB95D-F29A-439D-95CB-C772709816DC}" type="parTrans" cxnId="{C67B1FC2-B517-4EA3-BEF2-DA2F0DAEC603}">
      <dgm:prSet/>
      <dgm:spPr/>
      <dgm:t>
        <a:bodyPr/>
        <a:lstStyle/>
        <a:p>
          <a:endParaRPr lang="nl-BE"/>
        </a:p>
      </dgm:t>
    </dgm:pt>
    <dgm:pt modelId="{48847B52-8017-4F9E-943E-5E6ED1D4CA00}">
      <dgm:prSet/>
      <dgm:spPr>
        <a:solidFill>
          <a:srgbClr val="123E52"/>
        </a:solidFill>
      </dgm:spPr>
      <dgm:t>
        <a:bodyPr/>
        <a:lstStyle/>
        <a:p>
          <a:r>
            <a:rPr lang="nl-BE" noProof="0" dirty="0">
              <a:solidFill>
                <a:srgbClr val="E89900"/>
              </a:solidFill>
            </a:rPr>
            <a:t>2. Drie (vier?) types uithuiszetting </a:t>
          </a:r>
        </a:p>
      </dgm:t>
    </dgm:pt>
    <dgm:pt modelId="{A3B4A18A-1B02-4739-AC0B-57320D7A88AF}" type="sibTrans" cxnId="{F72207E1-F40A-41BE-A29E-674BD4B723C1}">
      <dgm:prSet/>
      <dgm:spPr/>
      <dgm:t>
        <a:bodyPr/>
        <a:lstStyle/>
        <a:p>
          <a:endParaRPr lang="nl-BE"/>
        </a:p>
      </dgm:t>
    </dgm:pt>
    <dgm:pt modelId="{0B18B865-4E3B-4D86-A23B-0D0236E31750}" type="parTrans" cxnId="{F72207E1-F40A-41BE-A29E-674BD4B723C1}">
      <dgm:prSet/>
      <dgm:spPr/>
      <dgm:t>
        <a:bodyPr/>
        <a:lstStyle/>
        <a:p>
          <a:endParaRPr lang="nl-BE"/>
        </a:p>
      </dgm:t>
    </dgm:pt>
    <dgm:pt modelId="{DD41744D-59FC-4D0B-B0F0-1DC3BCDD5D4B}">
      <dgm:prSet/>
      <dgm:spPr>
        <a:solidFill>
          <a:srgbClr val="123E52"/>
        </a:solidFill>
      </dgm:spPr>
      <dgm:t>
        <a:bodyPr/>
        <a:lstStyle/>
        <a:p>
          <a:r>
            <a:rPr lang="nl-BE" noProof="0" dirty="0">
              <a:solidFill>
                <a:srgbClr val="E89900"/>
              </a:solidFill>
            </a:rPr>
            <a:t>3. Uithuiszetting en dakloosheid</a:t>
          </a:r>
        </a:p>
      </dgm:t>
    </dgm:pt>
    <dgm:pt modelId="{A8395203-E631-4798-9632-8638B4DFAC9D}" type="parTrans" cxnId="{20340659-A02D-43FC-84BB-BA2AE75C80F1}">
      <dgm:prSet/>
      <dgm:spPr/>
      <dgm:t>
        <a:bodyPr/>
        <a:lstStyle/>
        <a:p>
          <a:endParaRPr lang="nl-BE"/>
        </a:p>
      </dgm:t>
    </dgm:pt>
    <dgm:pt modelId="{ADC79DF0-5BAA-43BD-9441-BEC66778A97B}" type="sibTrans" cxnId="{20340659-A02D-43FC-84BB-BA2AE75C80F1}">
      <dgm:prSet/>
      <dgm:spPr/>
      <dgm:t>
        <a:bodyPr/>
        <a:lstStyle/>
        <a:p>
          <a:endParaRPr lang="nl-BE"/>
        </a:p>
      </dgm:t>
    </dgm:pt>
    <dgm:pt modelId="{2E381DB1-36D1-441B-9541-D0A030702C9D}">
      <dgm:prSet/>
      <dgm:spPr>
        <a:solidFill>
          <a:srgbClr val="123E52"/>
        </a:solidFill>
      </dgm:spPr>
      <dgm:t>
        <a:bodyPr/>
        <a:lstStyle/>
        <a:p>
          <a:r>
            <a:rPr lang="nl-BE" noProof="0" dirty="0">
              <a:solidFill>
                <a:srgbClr val="E89900"/>
              </a:solidFill>
            </a:rPr>
            <a:t>4. Uithuiszetting en EVRM</a:t>
          </a:r>
        </a:p>
      </dgm:t>
    </dgm:pt>
    <dgm:pt modelId="{6AB38559-36FF-460D-8928-26AB55622BE6}" type="parTrans" cxnId="{E509F81F-7752-4878-80DE-C29AB0C77722}">
      <dgm:prSet/>
      <dgm:spPr/>
      <dgm:t>
        <a:bodyPr/>
        <a:lstStyle/>
        <a:p>
          <a:endParaRPr lang="nl-BE"/>
        </a:p>
      </dgm:t>
    </dgm:pt>
    <dgm:pt modelId="{E1D057EF-7BEA-4D87-9286-8416A56D2D5D}" type="sibTrans" cxnId="{E509F81F-7752-4878-80DE-C29AB0C77722}">
      <dgm:prSet/>
      <dgm:spPr/>
      <dgm:t>
        <a:bodyPr/>
        <a:lstStyle/>
        <a:p>
          <a:endParaRPr lang="nl-BE"/>
        </a:p>
      </dgm:t>
    </dgm:pt>
    <dgm:pt modelId="{A0C2D579-876A-4E1E-B417-1603E00C42EE}">
      <dgm:prSet/>
      <dgm:spPr>
        <a:solidFill>
          <a:srgbClr val="123E52"/>
        </a:solidFill>
      </dgm:spPr>
      <dgm:t>
        <a:bodyPr/>
        <a:lstStyle/>
        <a:p>
          <a:r>
            <a:rPr lang="nl-BE" noProof="0" dirty="0">
              <a:solidFill>
                <a:srgbClr val="E89900"/>
              </a:solidFill>
            </a:rPr>
            <a:t>7. Verloop procedure </a:t>
          </a:r>
        </a:p>
      </dgm:t>
    </dgm:pt>
    <dgm:pt modelId="{BEA2E446-9CD3-4731-ACE5-3FE2D3639F7D}" type="parTrans" cxnId="{EC497997-0E6C-40D9-8DD8-7F103556432E}">
      <dgm:prSet/>
      <dgm:spPr/>
      <dgm:t>
        <a:bodyPr/>
        <a:lstStyle/>
        <a:p>
          <a:endParaRPr lang="nl-BE"/>
        </a:p>
      </dgm:t>
    </dgm:pt>
    <dgm:pt modelId="{E3E7EF68-FE09-42B3-BFAB-0E765D820ED1}" type="sibTrans" cxnId="{EC497997-0E6C-40D9-8DD8-7F103556432E}">
      <dgm:prSet/>
      <dgm:spPr/>
      <dgm:t>
        <a:bodyPr/>
        <a:lstStyle/>
        <a:p>
          <a:endParaRPr lang="nl-BE"/>
        </a:p>
      </dgm:t>
    </dgm:pt>
    <dgm:pt modelId="{BDFCF81D-781A-456F-AF5E-83650CA25368}">
      <dgm:prSet/>
      <dgm:spPr>
        <a:solidFill>
          <a:srgbClr val="123E52"/>
        </a:solidFill>
      </dgm:spPr>
      <dgm:t>
        <a:bodyPr/>
        <a:lstStyle/>
        <a:p>
          <a:r>
            <a:rPr lang="nl-BE" noProof="0" dirty="0">
              <a:solidFill>
                <a:srgbClr val="E89900"/>
              </a:solidFill>
            </a:rPr>
            <a:t>6. Redenen uithuiszetting</a:t>
          </a:r>
        </a:p>
      </dgm:t>
    </dgm:pt>
    <dgm:pt modelId="{2C7402E0-F9CC-444A-927F-65E04A7A8081}" type="parTrans" cxnId="{CC350496-DFD7-492B-BEE5-CA5D43D7F538}">
      <dgm:prSet/>
      <dgm:spPr/>
      <dgm:t>
        <a:bodyPr/>
        <a:lstStyle/>
        <a:p>
          <a:endParaRPr lang="nl-BE"/>
        </a:p>
      </dgm:t>
    </dgm:pt>
    <dgm:pt modelId="{380ADB72-53CE-4963-86F9-BB5FC7C2032D}" type="sibTrans" cxnId="{CC350496-DFD7-492B-BEE5-CA5D43D7F538}">
      <dgm:prSet/>
      <dgm:spPr/>
      <dgm:t>
        <a:bodyPr/>
        <a:lstStyle/>
        <a:p>
          <a:endParaRPr lang="nl-BE"/>
        </a:p>
      </dgm:t>
    </dgm:pt>
    <dgm:pt modelId="{1B9EA497-508E-418D-AA2A-1E05CE218ACC}">
      <dgm:prSet/>
      <dgm:spPr>
        <a:solidFill>
          <a:srgbClr val="123E52"/>
        </a:solidFill>
      </dgm:spPr>
      <dgm:t>
        <a:bodyPr/>
        <a:lstStyle/>
        <a:p>
          <a:r>
            <a:rPr lang="nl-BE" noProof="0" dirty="0">
              <a:solidFill>
                <a:srgbClr val="E89900"/>
              </a:solidFill>
            </a:rPr>
            <a:t>8. Uithuiszettingen vermijden </a:t>
          </a:r>
        </a:p>
      </dgm:t>
    </dgm:pt>
    <dgm:pt modelId="{81E0CF20-BAE2-41F3-86C0-5FD0ADD14ACE}" type="parTrans" cxnId="{297196F1-1DE8-448A-BB03-7AA1FDDA4912}">
      <dgm:prSet/>
      <dgm:spPr/>
      <dgm:t>
        <a:bodyPr/>
        <a:lstStyle/>
        <a:p>
          <a:endParaRPr lang="nl-BE"/>
        </a:p>
      </dgm:t>
    </dgm:pt>
    <dgm:pt modelId="{CD4F2331-BE78-4490-A7E7-D0ACFC61759B}" type="sibTrans" cxnId="{297196F1-1DE8-448A-BB03-7AA1FDDA4912}">
      <dgm:prSet/>
      <dgm:spPr/>
      <dgm:t>
        <a:bodyPr/>
        <a:lstStyle/>
        <a:p>
          <a:endParaRPr lang="nl-BE"/>
        </a:p>
      </dgm:t>
    </dgm:pt>
    <dgm:pt modelId="{07C62BD2-5B83-4837-BEB7-883B3C0C3F5D}">
      <dgm:prSet/>
      <dgm:spPr>
        <a:solidFill>
          <a:srgbClr val="123E52"/>
        </a:solidFill>
      </dgm:spPr>
      <dgm:t>
        <a:bodyPr/>
        <a:lstStyle/>
        <a:p>
          <a:r>
            <a:rPr lang="nl-BE" noProof="0" dirty="0">
              <a:solidFill>
                <a:srgbClr val="E89900"/>
              </a:solidFill>
            </a:rPr>
            <a:t>10. Andere oplossingen? </a:t>
          </a:r>
        </a:p>
      </dgm:t>
    </dgm:pt>
    <dgm:pt modelId="{E3E93564-6079-41E1-9CCF-02F0984FEB89}" type="parTrans" cxnId="{E0C780D9-2E3C-4C1E-A5C1-722D81711D26}">
      <dgm:prSet/>
      <dgm:spPr/>
      <dgm:t>
        <a:bodyPr/>
        <a:lstStyle/>
        <a:p>
          <a:endParaRPr lang="nl-BE"/>
        </a:p>
      </dgm:t>
    </dgm:pt>
    <dgm:pt modelId="{CC70AC7B-5B24-47E9-81BE-8F198210C284}" type="sibTrans" cxnId="{E0C780D9-2E3C-4C1E-A5C1-722D81711D26}">
      <dgm:prSet/>
      <dgm:spPr/>
      <dgm:t>
        <a:bodyPr/>
        <a:lstStyle/>
        <a:p>
          <a:endParaRPr lang="nl-BE"/>
        </a:p>
      </dgm:t>
    </dgm:pt>
    <dgm:pt modelId="{633D5E7E-D51C-45AB-9681-6402ECE5972A}">
      <dgm:prSet/>
      <dgm:spPr>
        <a:solidFill>
          <a:srgbClr val="123E52"/>
        </a:solidFill>
      </dgm:spPr>
      <dgm:t>
        <a:bodyPr/>
        <a:lstStyle/>
        <a:p>
          <a:r>
            <a:rPr lang="nl-BE" noProof="0" dirty="0">
              <a:solidFill>
                <a:srgbClr val="E89900"/>
              </a:solidFill>
            </a:rPr>
            <a:t>12. Feedback &amp; suggesties gerechtsdeurwaarder</a:t>
          </a:r>
        </a:p>
      </dgm:t>
    </dgm:pt>
    <dgm:pt modelId="{E447E71B-F2F6-440B-8D3B-9DCDB2117D35}" type="parTrans" cxnId="{F459EDD3-F618-49E3-8402-2CDD680B2B1F}">
      <dgm:prSet/>
      <dgm:spPr/>
      <dgm:t>
        <a:bodyPr/>
        <a:lstStyle/>
        <a:p>
          <a:endParaRPr lang="nl-BE"/>
        </a:p>
      </dgm:t>
    </dgm:pt>
    <dgm:pt modelId="{B3401C7C-CE1C-45BD-AEBD-42BCB3CDAD27}" type="sibTrans" cxnId="{F459EDD3-F618-49E3-8402-2CDD680B2B1F}">
      <dgm:prSet/>
      <dgm:spPr/>
      <dgm:t>
        <a:bodyPr/>
        <a:lstStyle/>
        <a:p>
          <a:endParaRPr lang="nl-BE"/>
        </a:p>
      </dgm:t>
    </dgm:pt>
    <dgm:pt modelId="{4F0BBB1F-1F36-41CA-9E27-D94819A3A3A2}">
      <dgm:prSet/>
      <dgm:spPr>
        <a:solidFill>
          <a:srgbClr val="123E52"/>
        </a:solidFill>
      </dgm:spPr>
      <dgm:t>
        <a:bodyPr/>
        <a:lstStyle/>
        <a:p>
          <a:r>
            <a:rPr lang="nl-BE" noProof="0" dirty="0">
              <a:solidFill>
                <a:srgbClr val="E89900"/>
              </a:solidFill>
            </a:rPr>
            <a:t>14. Bronnen</a:t>
          </a:r>
        </a:p>
      </dgm:t>
    </dgm:pt>
    <dgm:pt modelId="{AFFD0FE1-5A17-4ABE-A9A8-AE98FE801C0C}" type="parTrans" cxnId="{7F4F1E53-D326-4508-ABC9-ABFA3DB59A54}">
      <dgm:prSet/>
      <dgm:spPr/>
      <dgm:t>
        <a:bodyPr/>
        <a:lstStyle/>
        <a:p>
          <a:endParaRPr lang="nl-BE"/>
        </a:p>
      </dgm:t>
    </dgm:pt>
    <dgm:pt modelId="{3788043B-B327-4325-B6B3-AA419CE61A35}" type="sibTrans" cxnId="{7F4F1E53-D326-4508-ABC9-ABFA3DB59A54}">
      <dgm:prSet/>
      <dgm:spPr/>
      <dgm:t>
        <a:bodyPr/>
        <a:lstStyle/>
        <a:p>
          <a:endParaRPr lang="nl-BE"/>
        </a:p>
      </dgm:t>
    </dgm:pt>
    <dgm:pt modelId="{2CE6DB5D-4404-4EB4-8E5D-7947CAFFC73D}" type="pres">
      <dgm:prSet presAssocID="{1F3C0BE1-A358-411D-8A08-D7FD4E9ABB7D}" presName="linear" presStyleCnt="0">
        <dgm:presLayoutVars>
          <dgm:animLvl val="lvl"/>
          <dgm:resizeHandles val="exact"/>
        </dgm:presLayoutVars>
      </dgm:prSet>
      <dgm:spPr/>
    </dgm:pt>
    <dgm:pt modelId="{943F61BC-A1A5-44C1-8036-CA964F3BE08F}" type="pres">
      <dgm:prSet presAssocID="{83C46363-90AB-4CDE-89BB-2B15C650F4ED}" presName="parentText" presStyleLbl="node1" presStyleIdx="0" presStyleCnt="14">
        <dgm:presLayoutVars>
          <dgm:chMax val="0"/>
          <dgm:bulletEnabled val="1"/>
        </dgm:presLayoutVars>
      </dgm:prSet>
      <dgm:spPr/>
    </dgm:pt>
    <dgm:pt modelId="{48D326A9-3CF5-4D83-BBE8-1742012ED2FE}" type="pres">
      <dgm:prSet presAssocID="{47A56014-0035-4603-BD77-C5445FFE9F95}" presName="spacer" presStyleCnt="0"/>
      <dgm:spPr/>
    </dgm:pt>
    <dgm:pt modelId="{6E653865-2F4A-4DAC-AF56-3D0D9F2D6B69}" type="pres">
      <dgm:prSet presAssocID="{48847B52-8017-4F9E-943E-5E6ED1D4CA00}" presName="parentText" presStyleLbl="node1" presStyleIdx="1" presStyleCnt="14">
        <dgm:presLayoutVars>
          <dgm:chMax val="0"/>
          <dgm:bulletEnabled val="1"/>
        </dgm:presLayoutVars>
      </dgm:prSet>
      <dgm:spPr/>
    </dgm:pt>
    <dgm:pt modelId="{1A3D7D7B-476B-414B-8E84-29CFBAC0623A}" type="pres">
      <dgm:prSet presAssocID="{A3B4A18A-1B02-4739-AC0B-57320D7A88AF}" presName="spacer" presStyleCnt="0"/>
      <dgm:spPr/>
    </dgm:pt>
    <dgm:pt modelId="{60CDFC46-9B9E-49DF-A3C4-7CE453699FA4}" type="pres">
      <dgm:prSet presAssocID="{DD41744D-59FC-4D0B-B0F0-1DC3BCDD5D4B}" presName="parentText" presStyleLbl="node1" presStyleIdx="2" presStyleCnt="14">
        <dgm:presLayoutVars>
          <dgm:chMax val="0"/>
          <dgm:bulletEnabled val="1"/>
        </dgm:presLayoutVars>
      </dgm:prSet>
      <dgm:spPr/>
    </dgm:pt>
    <dgm:pt modelId="{EE13415C-4F6A-42A2-8FCE-2A2C4F16D780}" type="pres">
      <dgm:prSet presAssocID="{ADC79DF0-5BAA-43BD-9441-BEC66778A97B}" presName="spacer" presStyleCnt="0"/>
      <dgm:spPr/>
    </dgm:pt>
    <dgm:pt modelId="{D5A13AA9-DFE7-4BE6-9C8B-D804387EE50E}" type="pres">
      <dgm:prSet presAssocID="{2E381DB1-36D1-441B-9541-D0A030702C9D}" presName="parentText" presStyleLbl="node1" presStyleIdx="3" presStyleCnt="14">
        <dgm:presLayoutVars>
          <dgm:chMax val="0"/>
          <dgm:bulletEnabled val="1"/>
        </dgm:presLayoutVars>
      </dgm:prSet>
      <dgm:spPr/>
    </dgm:pt>
    <dgm:pt modelId="{E366E44C-4993-44DA-835E-05C4B71D83E5}" type="pres">
      <dgm:prSet presAssocID="{E1D057EF-7BEA-4D87-9286-8416A56D2D5D}" presName="spacer" presStyleCnt="0"/>
      <dgm:spPr/>
    </dgm:pt>
    <dgm:pt modelId="{A86F13C8-CC96-4442-AA2F-C512FDED11C4}" type="pres">
      <dgm:prSet presAssocID="{EB85E823-6C7A-447C-9E99-41C02AC86F7F}" presName="parentText" presStyleLbl="node1" presStyleIdx="4" presStyleCnt="14">
        <dgm:presLayoutVars>
          <dgm:chMax val="0"/>
          <dgm:bulletEnabled val="1"/>
        </dgm:presLayoutVars>
      </dgm:prSet>
      <dgm:spPr/>
    </dgm:pt>
    <dgm:pt modelId="{101F3008-EF56-4168-9F57-F9C6ADFF6DA0}" type="pres">
      <dgm:prSet presAssocID="{70B29C5D-F9F1-44B2-9EED-E671121F57A1}" presName="spacer" presStyleCnt="0"/>
      <dgm:spPr/>
    </dgm:pt>
    <dgm:pt modelId="{6A7AD1B8-A744-4F92-B0F9-F0D611323941}" type="pres">
      <dgm:prSet presAssocID="{BDFCF81D-781A-456F-AF5E-83650CA25368}" presName="parentText" presStyleLbl="node1" presStyleIdx="5" presStyleCnt="14">
        <dgm:presLayoutVars>
          <dgm:chMax val="0"/>
          <dgm:bulletEnabled val="1"/>
        </dgm:presLayoutVars>
      </dgm:prSet>
      <dgm:spPr/>
    </dgm:pt>
    <dgm:pt modelId="{A69B34B5-8F46-4642-96A0-8C1EBDF95BE2}" type="pres">
      <dgm:prSet presAssocID="{380ADB72-53CE-4963-86F9-BB5FC7C2032D}" presName="spacer" presStyleCnt="0"/>
      <dgm:spPr/>
    </dgm:pt>
    <dgm:pt modelId="{C6904564-9123-462C-9299-660E32A0E2F9}" type="pres">
      <dgm:prSet presAssocID="{A0C2D579-876A-4E1E-B417-1603E00C42EE}" presName="parentText" presStyleLbl="node1" presStyleIdx="6" presStyleCnt="14">
        <dgm:presLayoutVars>
          <dgm:chMax val="0"/>
          <dgm:bulletEnabled val="1"/>
        </dgm:presLayoutVars>
      </dgm:prSet>
      <dgm:spPr/>
    </dgm:pt>
    <dgm:pt modelId="{514812C8-4185-4072-B0C9-47F0D7997462}" type="pres">
      <dgm:prSet presAssocID="{E3E7EF68-FE09-42B3-BFAB-0E765D820ED1}" presName="spacer" presStyleCnt="0"/>
      <dgm:spPr/>
    </dgm:pt>
    <dgm:pt modelId="{41526D3D-5544-49C3-A763-138CCE6D633C}" type="pres">
      <dgm:prSet presAssocID="{1B9EA497-508E-418D-AA2A-1E05CE218ACC}" presName="parentText" presStyleLbl="node1" presStyleIdx="7" presStyleCnt="14">
        <dgm:presLayoutVars>
          <dgm:chMax val="0"/>
          <dgm:bulletEnabled val="1"/>
        </dgm:presLayoutVars>
      </dgm:prSet>
      <dgm:spPr/>
    </dgm:pt>
    <dgm:pt modelId="{168F08E0-24C5-460C-B697-E4B756E8242A}" type="pres">
      <dgm:prSet presAssocID="{CD4F2331-BE78-4490-A7E7-D0ACFC61759B}" presName="spacer" presStyleCnt="0"/>
      <dgm:spPr/>
    </dgm:pt>
    <dgm:pt modelId="{B232256E-A153-430F-A411-94BA8211C35B}" type="pres">
      <dgm:prSet presAssocID="{5A0CEB7F-E04E-443A-976D-739FF974B829}" presName="parentText" presStyleLbl="node1" presStyleIdx="8" presStyleCnt="14">
        <dgm:presLayoutVars>
          <dgm:chMax val="0"/>
          <dgm:bulletEnabled val="1"/>
        </dgm:presLayoutVars>
      </dgm:prSet>
      <dgm:spPr/>
    </dgm:pt>
    <dgm:pt modelId="{1D86A4D4-219C-4E4F-9083-520309752BE5}" type="pres">
      <dgm:prSet presAssocID="{8E0C906E-9A48-4E50-ABCA-0DE28C11F675}" presName="spacer" presStyleCnt="0"/>
      <dgm:spPr/>
    </dgm:pt>
    <dgm:pt modelId="{A302774A-E561-4A11-8E60-3D9385DF77B0}" type="pres">
      <dgm:prSet presAssocID="{07C62BD2-5B83-4837-BEB7-883B3C0C3F5D}" presName="parentText" presStyleLbl="node1" presStyleIdx="9" presStyleCnt="14">
        <dgm:presLayoutVars>
          <dgm:chMax val="0"/>
          <dgm:bulletEnabled val="1"/>
        </dgm:presLayoutVars>
      </dgm:prSet>
      <dgm:spPr/>
    </dgm:pt>
    <dgm:pt modelId="{6B061910-46E1-457B-8BB8-999372843461}" type="pres">
      <dgm:prSet presAssocID="{CC70AC7B-5B24-47E9-81BE-8F198210C284}" presName="spacer" presStyleCnt="0"/>
      <dgm:spPr/>
    </dgm:pt>
    <dgm:pt modelId="{0EEA2B06-10B8-4914-9EAC-1369F8DC25A8}" type="pres">
      <dgm:prSet presAssocID="{F7C6ECF8-B3D5-46F5-825D-11E2B96DEDDB}" presName="parentText" presStyleLbl="node1" presStyleIdx="10" presStyleCnt="14">
        <dgm:presLayoutVars>
          <dgm:chMax val="0"/>
          <dgm:bulletEnabled val="1"/>
        </dgm:presLayoutVars>
      </dgm:prSet>
      <dgm:spPr/>
    </dgm:pt>
    <dgm:pt modelId="{E7AB2200-1419-49DB-B54F-6F9644E21C02}" type="pres">
      <dgm:prSet presAssocID="{E1F1E1D3-65E8-41A3-BEBD-B202A18EC583}" presName="spacer" presStyleCnt="0"/>
      <dgm:spPr/>
    </dgm:pt>
    <dgm:pt modelId="{A4348C74-35E7-484A-980F-59524F023ED5}" type="pres">
      <dgm:prSet presAssocID="{633D5E7E-D51C-45AB-9681-6402ECE5972A}" presName="parentText" presStyleLbl="node1" presStyleIdx="11" presStyleCnt="14">
        <dgm:presLayoutVars>
          <dgm:chMax val="0"/>
          <dgm:bulletEnabled val="1"/>
        </dgm:presLayoutVars>
      </dgm:prSet>
      <dgm:spPr/>
    </dgm:pt>
    <dgm:pt modelId="{906D2F62-6168-4550-9391-1512AD2CF568}" type="pres">
      <dgm:prSet presAssocID="{B3401C7C-CE1C-45BD-AEBD-42BCB3CDAD27}" presName="spacer" presStyleCnt="0"/>
      <dgm:spPr/>
    </dgm:pt>
    <dgm:pt modelId="{07AA2BB8-B879-444A-B1CE-E0B6F4CE7CFD}" type="pres">
      <dgm:prSet presAssocID="{83AAA1CB-7612-4963-9CC5-26BF00BAC87D}" presName="parentText" presStyleLbl="node1" presStyleIdx="12" presStyleCnt="14">
        <dgm:presLayoutVars>
          <dgm:chMax val="0"/>
          <dgm:bulletEnabled val="1"/>
        </dgm:presLayoutVars>
      </dgm:prSet>
      <dgm:spPr/>
    </dgm:pt>
    <dgm:pt modelId="{A57D50F2-1B56-4C82-8F17-DA253D21B9AF}" type="pres">
      <dgm:prSet presAssocID="{A67C4AEA-9F4D-49BC-8032-8E3ABC610763}" presName="spacer" presStyleCnt="0"/>
      <dgm:spPr/>
    </dgm:pt>
    <dgm:pt modelId="{BCB1B140-B1E5-4EDB-A3B1-C7E5DF75C46E}" type="pres">
      <dgm:prSet presAssocID="{4F0BBB1F-1F36-41CA-9E27-D94819A3A3A2}" presName="parentText" presStyleLbl="node1" presStyleIdx="13" presStyleCnt="14">
        <dgm:presLayoutVars>
          <dgm:chMax val="0"/>
          <dgm:bulletEnabled val="1"/>
        </dgm:presLayoutVars>
      </dgm:prSet>
      <dgm:spPr/>
    </dgm:pt>
  </dgm:ptLst>
  <dgm:cxnLst>
    <dgm:cxn modelId="{AB667300-D6CC-4F53-B81E-467FCD2F7472}" srcId="{1F3C0BE1-A358-411D-8A08-D7FD4E9ABB7D}" destId="{5A0CEB7F-E04E-443A-976D-739FF974B829}" srcOrd="8" destOrd="0" parTransId="{DD10FDE4-1B46-4134-8D60-4C930CDBFEB9}" sibTransId="{8E0C906E-9A48-4E50-ABCA-0DE28C11F675}"/>
    <dgm:cxn modelId="{99BB820F-3894-4721-A16E-8B8C659397D2}" type="presOf" srcId="{83C46363-90AB-4CDE-89BB-2B15C650F4ED}" destId="{943F61BC-A1A5-44C1-8036-CA964F3BE08F}" srcOrd="0" destOrd="0" presId="urn:microsoft.com/office/officeart/2005/8/layout/vList2"/>
    <dgm:cxn modelId="{E509F81F-7752-4878-80DE-C29AB0C77722}" srcId="{1F3C0BE1-A358-411D-8A08-D7FD4E9ABB7D}" destId="{2E381DB1-36D1-441B-9541-D0A030702C9D}" srcOrd="3" destOrd="0" parTransId="{6AB38559-36FF-460D-8928-26AB55622BE6}" sibTransId="{E1D057EF-7BEA-4D87-9286-8416A56D2D5D}"/>
    <dgm:cxn modelId="{F4E45C20-1200-4AD8-8262-335D9B5C61D0}" type="presOf" srcId="{F7C6ECF8-B3D5-46F5-825D-11E2B96DEDDB}" destId="{0EEA2B06-10B8-4914-9EAC-1369F8DC25A8}" srcOrd="0" destOrd="0" presId="urn:microsoft.com/office/officeart/2005/8/layout/vList2"/>
    <dgm:cxn modelId="{63B93430-3470-4EDC-BF06-ABA1FB6C377E}" type="presOf" srcId="{4F0BBB1F-1F36-41CA-9E27-D94819A3A3A2}" destId="{BCB1B140-B1E5-4EDB-A3B1-C7E5DF75C46E}" srcOrd="0" destOrd="0" presId="urn:microsoft.com/office/officeart/2005/8/layout/vList2"/>
    <dgm:cxn modelId="{ADEAF03D-CA90-486E-BB34-FB70BB5E7FAB}" type="presOf" srcId="{BDFCF81D-781A-456F-AF5E-83650CA25368}" destId="{6A7AD1B8-A744-4F92-B0F9-F0D611323941}" srcOrd="0" destOrd="0" presId="urn:microsoft.com/office/officeart/2005/8/layout/vList2"/>
    <dgm:cxn modelId="{977CB643-20D2-435C-B257-CF8069FA59D6}" srcId="{1F3C0BE1-A358-411D-8A08-D7FD4E9ABB7D}" destId="{F7C6ECF8-B3D5-46F5-825D-11E2B96DEDDB}" srcOrd="10" destOrd="0" parTransId="{C778499F-EE56-4B84-8D0B-872D19D7A6F9}" sibTransId="{E1F1E1D3-65E8-41A3-BEBD-B202A18EC583}"/>
    <dgm:cxn modelId="{7F4F1E53-D326-4508-ABC9-ABFA3DB59A54}" srcId="{1F3C0BE1-A358-411D-8A08-D7FD4E9ABB7D}" destId="{4F0BBB1F-1F36-41CA-9E27-D94819A3A3A2}" srcOrd="13" destOrd="0" parTransId="{AFFD0FE1-5A17-4ABE-A9A8-AE98FE801C0C}" sibTransId="{3788043B-B327-4325-B6B3-AA419CE61A35}"/>
    <dgm:cxn modelId="{20340659-A02D-43FC-84BB-BA2AE75C80F1}" srcId="{1F3C0BE1-A358-411D-8A08-D7FD4E9ABB7D}" destId="{DD41744D-59FC-4D0B-B0F0-1DC3BCDD5D4B}" srcOrd="2" destOrd="0" parTransId="{A8395203-E631-4798-9632-8638B4DFAC9D}" sibTransId="{ADC79DF0-5BAA-43BD-9441-BEC66778A97B}"/>
    <dgm:cxn modelId="{55011E79-90D6-46AD-BABC-F858851C24EE}" type="presOf" srcId="{2E381DB1-36D1-441B-9541-D0A030702C9D}" destId="{D5A13AA9-DFE7-4BE6-9C8B-D804387EE50E}" srcOrd="0" destOrd="0" presId="urn:microsoft.com/office/officeart/2005/8/layout/vList2"/>
    <dgm:cxn modelId="{3050F393-E2BB-42AE-A556-92CDB3090DF5}" type="presOf" srcId="{5A0CEB7F-E04E-443A-976D-739FF974B829}" destId="{B232256E-A153-430F-A411-94BA8211C35B}" srcOrd="0" destOrd="0" presId="urn:microsoft.com/office/officeart/2005/8/layout/vList2"/>
    <dgm:cxn modelId="{CC350496-DFD7-492B-BEE5-CA5D43D7F538}" srcId="{1F3C0BE1-A358-411D-8A08-D7FD4E9ABB7D}" destId="{BDFCF81D-781A-456F-AF5E-83650CA25368}" srcOrd="5" destOrd="0" parTransId="{2C7402E0-F9CC-444A-927F-65E04A7A8081}" sibTransId="{380ADB72-53CE-4963-86F9-BB5FC7C2032D}"/>
    <dgm:cxn modelId="{EC497997-0E6C-40D9-8DD8-7F103556432E}" srcId="{1F3C0BE1-A358-411D-8A08-D7FD4E9ABB7D}" destId="{A0C2D579-876A-4E1E-B417-1603E00C42EE}" srcOrd="6" destOrd="0" parTransId="{BEA2E446-9CD3-4731-ACE5-3FE2D3639F7D}" sibTransId="{E3E7EF68-FE09-42B3-BFAB-0E765D820ED1}"/>
    <dgm:cxn modelId="{BD7909AC-AF19-43A9-85FD-0878EB7EC8CD}" type="presOf" srcId="{48847B52-8017-4F9E-943E-5E6ED1D4CA00}" destId="{6E653865-2F4A-4DAC-AF56-3D0D9F2D6B69}" srcOrd="0" destOrd="0" presId="urn:microsoft.com/office/officeart/2005/8/layout/vList2"/>
    <dgm:cxn modelId="{B805BFB4-CA66-4CCD-B93F-ED5848547FA4}" type="presOf" srcId="{633D5E7E-D51C-45AB-9681-6402ECE5972A}" destId="{A4348C74-35E7-484A-980F-59524F023ED5}" srcOrd="0" destOrd="0" presId="urn:microsoft.com/office/officeart/2005/8/layout/vList2"/>
    <dgm:cxn modelId="{C67B1FC2-B517-4EA3-BEF2-DA2F0DAEC603}" srcId="{1F3C0BE1-A358-411D-8A08-D7FD4E9ABB7D}" destId="{EB85E823-6C7A-447C-9E99-41C02AC86F7F}" srcOrd="4" destOrd="0" parTransId="{F71EB95D-F29A-439D-95CB-C772709816DC}" sibTransId="{70B29C5D-F9F1-44B2-9EED-E671121F57A1}"/>
    <dgm:cxn modelId="{FAD659C2-550A-4B04-B7D2-DB360A36394F}" type="presOf" srcId="{DD41744D-59FC-4D0B-B0F0-1DC3BCDD5D4B}" destId="{60CDFC46-9B9E-49DF-A3C4-7CE453699FA4}" srcOrd="0" destOrd="0" presId="urn:microsoft.com/office/officeart/2005/8/layout/vList2"/>
    <dgm:cxn modelId="{9E9D83CB-4004-4FBD-A3FA-9C1DE5EBF46E}" type="presOf" srcId="{07C62BD2-5B83-4837-BEB7-883B3C0C3F5D}" destId="{A302774A-E561-4A11-8E60-3D9385DF77B0}" srcOrd="0" destOrd="0" presId="urn:microsoft.com/office/officeart/2005/8/layout/vList2"/>
    <dgm:cxn modelId="{66C527CC-7EF6-486A-BA9D-2CDE3B21EBF0}" type="presOf" srcId="{EB85E823-6C7A-447C-9E99-41C02AC86F7F}" destId="{A86F13C8-CC96-4442-AA2F-C512FDED11C4}" srcOrd="0" destOrd="0" presId="urn:microsoft.com/office/officeart/2005/8/layout/vList2"/>
    <dgm:cxn modelId="{F459EDD3-F618-49E3-8402-2CDD680B2B1F}" srcId="{1F3C0BE1-A358-411D-8A08-D7FD4E9ABB7D}" destId="{633D5E7E-D51C-45AB-9681-6402ECE5972A}" srcOrd="11" destOrd="0" parTransId="{E447E71B-F2F6-440B-8D3B-9DCDB2117D35}" sibTransId="{B3401C7C-CE1C-45BD-AEBD-42BCB3CDAD27}"/>
    <dgm:cxn modelId="{C6BB80D9-1F39-4CB3-9D79-FB1E117A5B5A}" srcId="{1F3C0BE1-A358-411D-8A08-D7FD4E9ABB7D}" destId="{83C46363-90AB-4CDE-89BB-2B15C650F4ED}" srcOrd="0" destOrd="0" parTransId="{B3BED057-5A86-4342-A3A3-589F23C3B3F9}" sibTransId="{47A56014-0035-4603-BD77-C5445FFE9F95}"/>
    <dgm:cxn modelId="{E0C780D9-2E3C-4C1E-A5C1-722D81711D26}" srcId="{1F3C0BE1-A358-411D-8A08-D7FD4E9ABB7D}" destId="{07C62BD2-5B83-4837-BEB7-883B3C0C3F5D}" srcOrd="9" destOrd="0" parTransId="{E3E93564-6079-41E1-9CCF-02F0984FEB89}" sibTransId="{CC70AC7B-5B24-47E9-81BE-8F198210C284}"/>
    <dgm:cxn modelId="{4A2199DC-5845-4F84-9731-C7376B502A68}" type="presOf" srcId="{1B9EA497-508E-418D-AA2A-1E05CE218ACC}" destId="{41526D3D-5544-49C3-A763-138CCE6D633C}" srcOrd="0" destOrd="0" presId="urn:microsoft.com/office/officeart/2005/8/layout/vList2"/>
    <dgm:cxn modelId="{F72207E1-F40A-41BE-A29E-674BD4B723C1}" srcId="{1F3C0BE1-A358-411D-8A08-D7FD4E9ABB7D}" destId="{48847B52-8017-4F9E-943E-5E6ED1D4CA00}" srcOrd="1" destOrd="0" parTransId="{0B18B865-4E3B-4D86-A23B-0D0236E31750}" sibTransId="{A3B4A18A-1B02-4739-AC0B-57320D7A88AF}"/>
    <dgm:cxn modelId="{4AF9B0E4-E1F4-4CB4-86E3-59C6EB01BEDB}" type="presOf" srcId="{83AAA1CB-7612-4963-9CC5-26BF00BAC87D}" destId="{07AA2BB8-B879-444A-B1CE-E0B6F4CE7CFD}" srcOrd="0" destOrd="0" presId="urn:microsoft.com/office/officeart/2005/8/layout/vList2"/>
    <dgm:cxn modelId="{7D09B4E4-46B9-4BDC-8021-6D65271C5330}" type="presOf" srcId="{1F3C0BE1-A358-411D-8A08-D7FD4E9ABB7D}" destId="{2CE6DB5D-4404-4EB4-8E5D-7947CAFFC73D}" srcOrd="0" destOrd="0" presId="urn:microsoft.com/office/officeart/2005/8/layout/vList2"/>
    <dgm:cxn modelId="{297196F1-1DE8-448A-BB03-7AA1FDDA4912}" srcId="{1F3C0BE1-A358-411D-8A08-D7FD4E9ABB7D}" destId="{1B9EA497-508E-418D-AA2A-1E05CE218ACC}" srcOrd="7" destOrd="0" parTransId="{81E0CF20-BAE2-41F3-86C0-5FD0ADD14ACE}" sibTransId="{CD4F2331-BE78-4490-A7E7-D0ACFC61759B}"/>
    <dgm:cxn modelId="{CA7F97FA-B49A-4F4A-BC60-EAEF99BCBAF9}" type="presOf" srcId="{A0C2D579-876A-4E1E-B417-1603E00C42EE}" destId="{C6904564-9123-462C-9299-660E32A0E2F9}" srcOrd="0" destOrd="0" presId="urn:microsoft.com/office/officeart/2005/8/layout/vList2"/>
    <dgm:cxn modelId="{7A4578FD-EAE4-4B09-9922-97039985FEAC}" srcId="{1F3C0BE1-A358-411D-8A08-D7FD4E9ABB7D}" destId="{83AAA1CB-7612-4963-9CC5-26BF00BAC87D}" srcOrd="12" destOrd="0" parTransId="{3479136B-4790-4E0E-BE5F-6D30901A97C4}" sibTransId="{A67C4AEA-9F4D-49BC-8032-8E3ABC610763}"/>
    <dgm:cxn modelId="{2F895595-9271-43C5-B624-7C7717946003}" type="presParOf" srcId="{2CE6DB5D-4404-4EB4-8E5D-7947CAFFC73D}" destId="{943F61BC-A1A5-44C1-8036-CA964F3BE08F}" srcOrd="0" destOrd="0" presId="urn:microsoft.com/office/officeart/2005/8/layout/vList2"/>
    <dgm:cxn modelId="{6A4BA68D-77C8-4B33-85F1-022D27882107}" type="presParOf" srcId="{2CE6DB5D-4404-4EB4-8E5D-7947CAFFC73D}" destId="{48D326A9-3CF5-4D83-BBE8-1742012ED2FE}" srcOrd="1" destOrd="0" presId="urn:microsoft.com/office/officeart/2005/8/layout/vList2"/>
    <dgm:cxn modelId="{51E5773C-50A3-4245-9DCB-90997F9190A6}" type="presParOf" srcId="{2CE6DB5D-4404-4EB4-8E5D-7947CAFFC73D}" destId="{6E653865-2F4A-4DAC-AF56-3D0D9F2D6B69}" srcOrd="2" destOrd="0" presId="urn:microsoft.com/office/officeart/2005/8/layout/vList2"/>
    <dgm:cxn modelId="{ACFBAEEF-ACD7-44F0-9881-A586036422E3}" type="presParOf" srcId="{2CE6DB5D-4404-4EB4-8E5D-7947CAFFC73D}" destId="{1A3D7D7B-476B-414B-8E84-29CFBAC0623A}" srcOrd="3" destOrd="0" presId="urn:microsoft.com/office/officeart/2005/8/layout/vList2"/>
    <dgm:cxn modelId="{6C102C30-6985-4A44-A570-6C9409AEA243}" type="presParOf" srcId="{2CE6DB5D-4404-4EB4-8E5D-7947CAFFC73D}" destId="{60CDFC46-9B9E-49DF-A3C4-7CE453699FA4}" srcOrd="4" destOrd="0" presId="urn:microsoft.com/office/officeart/2005/8/layout/vList2"/>
    <dgm:cxn modelId="{D5714976-9835-49E7-AB8C-6C783C7FA00A}" type="presParOf" srcId="{2CE6DB5D-4404-4EB4-8E5D-7947CAFFC73D}" destId="{EE13415C-4F6A-42A2-8FCE-2A2C4F16D780}" srcOrd="5" destOrd="0" presId="urn:microsoft.com/office/officeart/2005/8/layout/vList2"/>
    <dgm:cxn modelId="{3E54866C-DF3E-4DD1-97F8-02ABF9159C0D}" type="presParOf" srcId="{2CE6DB5D-4404-4EB4-8E5D-7947CAFFC73D}" destId="{D5A13AA9-DFE7-4BE6-9C8B-D804387EE50E}" srcOrd="6" destOrd="0" presId="urn:microsoft.com/office/officeart/2005/8/layout/vList2"/>
    <dgm:cxn modelId="{8CA2024A-33A4-47D1-A441-CB7DD91EA3DA}" type="presParOf" srcId="{2CE6DB5D-4404-4EB4-8E5D-7947CAFFC73D}" destId="{E366E44C-4993-44DA-835E-05C4B71D83E5}" srcOrd="7" destOrd="0" presId="urn:microsoft.com/office/officeart/2005/8/layout/vList2"/>
    <dgm:cxn modelId="{4C09FCC0-EDB7-44F7-AF63-D2ED3108818E}" type="presParOf" srcId="{2CE6DB5D-4404-4EB4-8E5D-7947CAFFC73D}" destId="{A86F13C8-CC96-4442-AA2F-C512FDED11C4}" srcOrd="8" destOrd="0" presId="urn:microsoft.com/office/officeart/2005/8/layout/vList2"/>
    <dgm:cxn modelId="{41370925-E648-487C-B757-92633E62EA59}" type="presParOf" srcId="{2CE6DB5D-4404-4EB4-8E5D-7947CAFFC73D}" destId="{101F3008-EF56-4168-9F57-F9C6ADFF6DA0}" srcOrd="9" destOrd="0" presId="urn:microsoft.com/office/officeart/2005/8/layout/vList2"/>
    <dgm:cxn modelId="{BF2CCFB5-CE33-4A55-9884-E8C1C9B427D0}" type="presParOf" srcId="{2CE6DB5D-4404-4EB4-8E5D-7947CAFFC73D}" destId="{6A7AD1B8-A744-4F92-B0F9-F0D611323941}" srcOrd="10" destOrd="0" presId="urn:microsoft.com/office/officeart/2005/8/layout/vList2"/>
    <dgm:cxn modelId="{17AA5B22-2BB2-4CEC-94E4-4E85CA68F8E6}" type="presParOf" srcId="{2CE6DB5D-4404-4EB4-8E5D-7947CAFFC73D}" destId="{A69B34B5-8F46-4642-96A0-8C1EBDF95BE2}" srcOrd="11" destOrd="0" presId="urn:microsoft.com/office/officeart/2005/8/layout/vList2"/>
    <dgm:cxn modelId="{032E248E-B799-44EA-9C5F-4D7335F6EA06}" type="presParOf" srcId="{2CE6DB5D-4404-4EB4-8E5D-7947CAFFC73D}" destId="{C6904564-9123-462C-9299-660E32A0E2F9}" srcOrd="12" destOrd="0" presId="urn:microsoft.com/office/officeart/2005/8/layout/vList2"/>
    <dgm:cxn modelId="{D5DBC4E1-03A5-46CA-88EB-BDA918B27518}" type="presParOf" srcId="{2CE6DB5D-4404-4EB4-8E5D-7947CAFFC73D}" destId="{514812C8-4185-4072-B0C9-47F0D7997462}" srcOrd="13" destOrd="0" presId="urn:microsoft.com/office/officeart/2005/8/layout/vList2"/>
    <dgm:cxn modelId="{E63383F1-2FA5-44DA-B2FD-5B6348DB9463}" type="presParOf" srcId="{2CE6DB5D-4404-4EB4-8E5D-7947CAFFC73D}" destId="{41526D3D-5544-49C3-A763-138CCE6D633C}" srcOrd="14" destOrd="0" presId="urn:microsoft.com/office/officeart/2005/8/layout/vList2"/>
    <dgm:cxn modelId="{38E342B5-1592-4AAC-A063-5EF0018835BC}" type="presParOf" srcId="{2CE6DB5D-4404-4EB4-8E5D-7947CAFFC73D}" destId="{168F08E0-24C5-460C-B697-E4B756E8242A}" srcOrd="15" destOrd="0" presId="urn:microsoft.com/office/officeart/2005/8/layout/vList2"/>
    <dgm:cxn modelId="{DAD6D445-D352-4999-A39F-F25BBA4749DC}" type="presParOf" srcId="{2CE6DB5D-4404-4EB4-8E5D-7947CAFFC73D}" destId="{B232256E-A153-430F-A411-94BA8211C35B}" srcOrd="16" destOrd="0" presId="urn:microsoft.com/office/officeart/2005/8/layout/vList2"/>
    <dgm:cxn modelId="{2283D63F-DA50-4A01-90AE-27D5D0117951}" type="presParOf" srcId="{2CE6DB5D-4404-4EB4-8E5D-7947CAFFC73D}" destId="{1D86A4D4-219C-4E4F-9083-520309752BE5}" srcOrd="17" destOrd="0" presId="urn:microsoft.com/office/officeart/2005/8/layout/vList2"/>
    <dgm:cxn modelId="{65192F51-DAD4-4449-9436-1EB03F19EE3A}" type="presParOf" srcId="{2CE6DB5D-4404-4EB4-8E5D-7947CAFFC73D}" destId="{A302774A-E561-4A11-8E60-3D9385DF77B0}" srcOrd="18" destOrd="0" presId="urn:microsoft.com/office/officeart/2005/8/layout/vList2"/>
    <dgm:cxn modelId="{65D6EC32-EAE1-4E5D-B072-278D6ED85EF9}" type="presParOf" srcId="{2CE6DB5D-4404-4EB4-8E5D-7947CAFFC73D}" destId="{6B061910-46E1-457B-8BB8-999372843461}" srcOrd="19" destOrd="0" presId="urn:microsoft.com/office/officeart/2005/8/layout/vList2"/>
    <dgm:cxn modelId="{678BF883-F717-48DB-9BD8-F504871A6A9E}" type="presParOf" srcId="{2CE6DB5D-4404-4EB4-8E5D-7947CAFFC73D}" destId="{0EEA2B06-10B8-4914-9EAC-1369F8DC25A8}" srcOrd="20" destOrd="0" presId="urn:microsoft.com/office/officeart/2005/8/layout/vList2"/>
    <dgm:cxn modelId="{C576D45D-DA8D-4659-B517-7E2F89A18226}" type="presParOf" srcId="{2CE6DB5D-4404-4EB4-8E5D-7947CAFFC73D}" destId="{E7AB2200-1419-49DB-B54F-6F9644E21C02}" srcOrd="21" destOrd="0" presId="urn:microsoft.com/office/officeart/2005/8/layout/vList2"/>
    <dgm:cxn modelId="{0198D9E0-00C8-475D-BCF2-ED919AC797DE}" type="presParOf" srcId="{2CE6DB5D-4404-4EB4-8E5D-7947CAFFC73D}" destId="{A4348C74-35E7-484A-980F-59524F023ED5}" srcOrd="22" destOrd="0" presId="urn:microsoft.com/office/officeart/2005/8/layout/vList2"/>
    <dgm:cxn modelId="{28518B26-60F0-4F9A-A0C3-F5CBD874568B}" type="presParOf" srcId="{2CE6DB5D-4404-4EB4-8E5D-7947CAFFC73D}" destId="{906D2F62-6168-4550-9391-1512AD2CF568}" srcOrd="23" destOrd="0" presId="urn:microsoft.com/office/officeart/2005/8/layout/vList2"/>
    <dgm:cxn modelId="{8F82E1CB-E07D-4CF2-BF9F-4787F9EBFB62}" type="presParOf" srcId="{2CE6DB5D-4404-4EB4-8E5D-7947CAFFC73D}" destId="{07AA2BB8-B879-444A-B1CE-E0B6F4CE7CFD}" srcOrd="24" destOrd="0" presId="urn:microsoft.com/office/officeart/2005/8/layout/vList2"/>
    <dgm:cxn modelId="{0123D591-9010-4C5C-B2C4-90590733C9B1}" type="presParOf" srcId="{2CE6DB5D-4404-4EB4-8E5D-7947CAFFC73D}" destId="{A57D50F2-1B56-4C82-8F17-DA253D21B9AF}" srcOrd="25" destOrd="0" presId="urn:microsoft.com/office/officeart/2005/8/layout/vList2"/>
    <dgm:cxn modelId="{8F54F352-C072-4EE7-B7D6-04C12E89237B}" type="presParOf" srcId="{2CE6DB5D-4404-4EB4-8E5D-7947CAFFC73D}" destId="{BCB1B140-B1E5-4EDB-A3B1-C7E5DF75C46E}" srcOrd="2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44C602-6C32-4868-9441-95B07F1AE70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761B30B-A8C3-4D04-B45C-CB8C602A2FF9}">
      <dgm:prSet custT="1"/>
      <dgm:spPr/>
      <dgm:t>
        <a:bodyPr/>
        <a:lstStyle/>
        <a:p>
          <a:pPr>
            <a:lnSpc>
              <a:spcPct val="100000"/>
            </a:lnSpc>
          </a:pPr>
          <a:r>
            <a:rPr lang="nl-BE" sz="2000" noProof="0" dirty="0">
              <a:solidFill>
                <a:srgbClr val="E89900"/>
              </a:solidFill>
            </a:rPr>
            <a:t>• Huurder aanwezig</a:t>
          </a:r>
        </a:p>
        <a:p>
          <a:pPr>
            <a:lnSpc>
              <a:spcPct val="100000"/>
            </a:lnSpc>
          </a:pPr>
          <a:r>
            <a:rPr lang="nl-BE" sz="2000" noProof="0" dirty="0">
              <a:solidFill>
                <a:srgbClr val="E89900"/>
              </a:solidFill>
              <a:sym typeface="Wingdings" panose="05000000000000000000" pitchFamily="2" charset="2"/>
            </a:rPr>
            <a:t> Verzoening (art. 47 VWHD)</a:t>
          </a:r>
        </a:p>
        <a:p>
          <a:pPr>
            <a:lnSpc>
              <a:spcPct val="100000"/>
            </a:lnSpc>
          </a:pPr>
          <a:r>
            <a:rPr lang="nl-BE" sz="2000" noProof="0" dirty="0">
              <a:solidFill>
                <a:srgbClr val="E89900"/>
              </a:solidFill>
              <a:sym typeface="Wingdings" panose="05000000000000000000" pitchFamily="2" charset="2"/>
            </a:rPr>
            <a:t> Vonnis (evt. ontbinding + termijn)</a:t>
          </a:r>
          <a:endParaRPr lang="nl-BE" sz="2000" noProof="0" dirty="0">
            <a:solidFill>
              <a:srgbClr val="E89900"/>
            </a:solidFill>
          </a:endParaRPr>
        </a:p>
      </dgm:t>
    </dgm:pt>
    <dgm:pt modelId="{2EC01D3A-499A-4F53-9C08-0885E4C5EE39}" type="parTrans" cxnId="{3AD9168F-B207-476C-9DA8-828282893AEB}">
      <dgm:prSet/>
      <dgm:spPr/>
      <dgm:t>
        <a:bodyPr/>
        <a:lstStyle/>
        <a:p>
          <a:endParaRPr lang="en-US"/>
        </a:p>
      </dgm:t>
    </dgm:pt>
    <dgm:pt modelId="{41B2ECBB-DCC6-4AD4-A537-A7682C778E01}" type="sibTrans" cxnId="{3AD9168F-B207-476C-9DA8-828282893AEB}">
      <dgm:prSet/>
      <dgm:spPr/>
      <dgm:t>
        <a:bodyPr/>
        <a:lstStyle/>
        <a:p>
          <a:endParaRPr lang="en-US"/>
        </a:p>
      </dgm:t>
    </dgm:pt>
    <dgm:pt modelId="{4CC840C7-1A52-4458-8416-CD26C7BAEC7B}">
      <dgm:prSet custT="1"/>
      <dgm:spPr/>
      <dgm:t>
        <a:bodyPr/>
        <a:lstStyle/>
        <a:p>
          <a:pPr>
            <a:lnSpc>
              <a:spcPct val="100000"/>
            </a:lnSpc>
          </a:pPr>
          <a:r>
            <a:rPr lang="nl-BE" sz="2000" noProof="0" dirty="0">
              <a:solidFill>
                <a:srgbClr val="E89900"/>
              </a:solidFill>
            </a:rPr>
            <a:t>• Huurder niet aanwezig</a:t>
          </a:r>
        </a:p>
        <a:p>
          <a:pPr>
            <a:lnSpc>
              <a:spcPct val="100000"/>
            </a:lnSpc>
          </a:pPr>
          <a:r>
            <a:rPr lang="nl-BE" sz="2000" noProof="0" dirty="0">
              <a:solidFill>
                <a:srgbClr val="E89900"/>
              </a:solidFill>
              <a:sym typeface="Wingdings" panose="05000000000000000000" pitchFamily="2" charset="2"/>
            </a:rPr>
            <a:t> Verstek</a:t>
          </a:r>
        </a:p>
        <a:p>
          <a:pPr>
            <a:lnSpc>
              <a:spcPct val="100000"/>
            </a:lnSpc>
          </a:pPr>
          <a:r>
            <a:rPr lang="nl-BE" sz="2000" noProof="0" dirty="0">
              <a:solidFill>
                <a:srgbClr val="E89900"/>
              </a:solidFill>
              <a:sym typeface="Wingdings" panose="05000000000000000000" pitchFamily="2" charset="2"/>
            </a:rPr>
            <a:t> Verstekvonnis (ontbinding + termijn)</a:t>
          </a:r>
          <a:endParaRPr lang="nl-BE" sz="2000" noProof="0" dirty="0">
            <a:solidFill>
              <a:srgbClr val="E89900"/>
            </a:solidFill>
          </a:endParaRPr>
        </a:p>
        <a:p>
          <a:pPr>
            <a:lnSpc>
              <a:spcPct val="100000"/>
            </a:lnSpc>
          </a:pPr>
          <a:endParaRPr lang="nl-BE" sz="1200" noProof="0" dirty="0">
            <a:solidFill>
              <a:srgbClr val="E89900"/>
            </a:solidFill>
          </a:endParaRPr>
        </a:p>
      </dgm:t>
    </dgm:pt>
    <dgm:pt modelId="{B5043145-120E-455A-BB42-9702890A2495}" type="parTrans" cxnId="{B9544468-CF64-4512-AAC1-C9F964F3B15A}">
      <dgm:prSet/>
      <dgm:spPr/>
      <dgm:t>
        <a:bodyPr/>
        <a:lstStyle/>
        <a:p>
          <a:endParaRPr lang="en-US"/>
        </a:p>
      </dgm:t>
    </dgm:pt>
    <dgm:pt modelId="{14D4B022-8EE7-4B6E-BF8B-7188815AD36A}" type="sibTrans" cxnId="{B9544468-CF64-4512-AAC1-C9F964F3B15A}">
      <dgm:prSet/>
      <dgm:spPr/>
      <dgm:t>
        <a:bodyPr/>
        <a:lstStyle/>
        <a:p>
          <a:endParaRPr lang="en-US"/>
        </a:p>
      </dgm:t>
    </dgm:pt>
    <dgm:pt modelId="{2F7A77D0-AB35-4535-92D3-E24B214C0A45}" type="pres">
      <dgm:prSet presAssocID="{B644C602-6C32-4868-9441-95B07F1AE702}" presName="hierChild1" presStyleCnt="0">
        <dgm:presLayoutVars>
          <dgm:orgChart val="1"/>
          <dgm:chPref val="1"/>
          <dgm:dir/>
          <dgm:animOne val="branch"/>
          <dgm:animLvl val="lvl"/>
          <dgm:resizeHandles/>
        </dgm:presLayoutVars>
      </dgm:prSet>
      <dgm:spPr/>
    </dgm:pt>
    <dgm:pt modelId="{72A0A0ED-7323-456D-BE52-6971867D6283}" type="pres">
      <dgm:prSet presAssocID="{F761B30B-A8C3-4D04-B45C-CB8C602A2FF9}" presName="hierRoot1" presStyleCnt="0">
        <dgm:presLayoutVars>
          <dgm:hierBranch val="init"/>
        </dgm:presLayoutVars>
      </dgm:prSet>
      <dgm:spPr/>
    </dgm:pt>
    <dgm:pt modelId="{C1AF92B4-E510-4B16-8604-DB46BC8ECDD5}" type="pres">
      <dgm:prSet presAssocID="{F761B30B-A8C3-4D04-B45C-CB8C602A2FF9}" presName="rootComposite1" presStyleCnt="0"/>
      <dgm:spPr/>
    </dgm:pt>
    <dgm:pt modelId="{581C3D5E-F19A-4F14-BA87-D6BD356F3C16}" type="pres">
      <dgm:prSet presAssocID="{F761B30B-A8C3-4D04-B45C-CB8C602A2FF9}" presName="rootText1" presStyleLbl="node0" presStyleIdx="0" presStyleCnt="2" custLinFactNeighborX="-53" custLinFactNeighborY="12403">
        <dgm:presLayoutVars>
          <dgm:chPref val="3"/>
        </dgm:presLayoutVars>
      </dgm:prSet>
      <dgm:spPr/>
    </dgm:pt>
    <dgm:pt modelId="{5D46565F-7840-4731-A3A9-4160EA5D0BFF}" type="pres">
      <dgm:prSet presAssocID="{F761B30B-A8C3-4D04-B45C-CB8C602A2FF9}" presName="rootConnector1" presStyleLbl="node1" presStyleIdx="0" presStyleCnt="0"/>
      <dgm:spPr/>
    </dgm:pt>
    <dgm:pt modelId="{3A16B02C-32B6-4DB8-81E1-019B2438449D}" type="pres">
      <dgm:prSet presAssocID="{F761B30B-A8C3-4D04-B45C-CB8C602A2FF9}" presName="hierChild2" presStyleCnt="0"/>
      <dgm:spPr/>
    </dgm:pt>
    <dgm:pt modelId="{85C35B66-00D6-43C3-B2DD-2BA7A0124577}" type="pres">
      <dgm:prSet presAssocID="{F761B30B-A8C3-4D04-B45C-CB8C602A2FF9}" presName="hierChild3" presStyleCnt="0"/>
      <dgm:spPr/>
    </dgm:pt>
    <dgm:pt modelId="{04015297-A591-4ED5-A988-AA7CB126CA90}" type="pres">
      <dgm:prSet presAssocID="{4CC840C7-1A52-4458-8416-CD26C7BAEC7B}" presName="hierRoot1" presStyleCnt="0">
        <dgm:presLayoutVars>
          <dgm:hierBranch val="init"/>
        </dgm:presLayoutVars>
      </dgm:prSet>
      <dgm:spPr/>
    </dgm:pt>
    <dgm:pt modelId="{77A591CB-58B6-4DFC-A636-B2A2457F4B5B}" type="pres">
      <dgm:prSet presAssocID="{4CC840C7-1A52-4458-8416-CD26C7BAEC7B}" presName="rootComposite1" presStyleCnt="0"/>
      <dgm:spPr/>
    </dgm:pt>
    <dgm:pt modelId="{41167B7F-5BF1-4D6A-82F4-275517928A82}" type="pres">
      <dgm:prSet presAssocID="{4CC840C7-1A52-4458-8416-CD26C7BAEC7B}" presName="rootText1" presStyleLbl="node0" presStyleIdx="1" presStyleCnt="2" custLinFactNeighborX="-1772" custLinFactNeighborY="3955">
        <dgm:presLayoutVars>
          <dgm:chPref val="3"/>
        </dgm:presLayoutVars>
      </dgm:prSet>
      <dgm:spPr/>
    </dgm:pt>
    <dgm:pt modelId="{77A1AF75-877B-4185-B84B-6500276D8287}" type="pres">
      <dgm:prSet presAssocID="{4CC840C7-1A52-4458-8416-CD26C7BAEC7B}" presName="rootConnector1" presStyleLbl="node1" presStyleIdx="0" presStyleCnt="0"/>
      <dgm:spPr/>
    </dgm:pt>
    <dgm:pt modelId="{06094ED5-F75B-4847-BFFB-499C29A7672F}" type="pres">
      <dgm:prSet presAssocID="{4CC840C7-1A52-4458-8416-CD26C7BAEC7B}" presName="hierChild2" presStyleCnt="0"/>
      <dgm:spPr/>
    </dgm:pt>
    <dgm:pt modelId="{08469769-F17B-40CB-8A19-CCDD17DBAB0B}" type="pres">
      <dgm:prSet presAssocID="{4CC840C7-1A52-4458-8416-CD26C7BAEC7B}" presName="hierChild3" presStyleCnt="0"/>
      <dgm:spPr/>
    </dgm:pt>
  </dgm:ptLst>
  <dgm:cxnLst>
    <dgm:cxn modelId="{8A4F4A14-BD94-47AA-9B23-432BFA73611D}" type="presOf" srcId="{4CC840C7-1A52-4458-8416-CD26C7BAEC7B}" destId="{41167B7F-5BF1-4D6A-82F4-275517928A82}" srcOrd="0" destOrd="0" presId="urn:microsoft.com/office/officeart/2005/8/layout/orgChart1"/>
    <dgm:cxn modelId="{B9544468-CF64-4512-AAC1-C9F964F3B15A}" srcId="{B644C602-6C32-4868-9441-95B07F1AE702}" destId="{4CC840C7-1A52-4458-8416-CD26C7BAEC7B}" srcOrd="1" destOrd="0" parTransId="{B5043145-120E-455A-BB42-9702890A2495}" sibTransId="{14D4B022-8EE7-4B6E-BF8B-7188815AD36A}"/>
    <dgm:cxn modelId="{02F7DE55-6E4D-43E7-A8C3-3DD7F830D158}" type="presOf" srcId="{F761B30B-A8C3-4D04-B45C-CB8C602A2FF9}" destId="{5D46565F-7840-4731-A3A9-4160EA5D0BFF}" srcOrd="1" destOrd="0" presId="urn:microsoft.com/office/officeart/2005/8/layout/orgChart1"/>
    <dgm:cxn modelId="{79617D87-C025-4076-BFFE-F6BBC904C3E1}" type="presOf" srcId="{F761B30B-A8C3-4D04-B45C-CB8C602A2FF9}" destId="{581C3D5E-F19A-4F14-BA87-D6BD356F3C16}" srcOrd="0" destOrd="0" presId="urn:microsoft.com/office/officeart/2005/8/layout/orgChart1"/>
    <dgm:cxn modelId="{2D400C8F-2254-4C27-B32B-44C7438C4829}" type="presOf" srcId="{B644C602-6C32-4868-9441-95B07F1AE702}" destId="{2F7A77D0-AB35-4535-92D3-E24B214C0A45}" srcOrd="0" destOrd="0" presId="urn:microsoft.com/office/officeart/2005/8/layout/orgChart1"/>
    <dgm:cxn modelId="{3AD9168F-B207-476C-9DA8-828282893AEB}" srcId="{B644C602-6C32-4868-9441-95B07F1AE702}" destId="{F761B30B-A8C3-4D04-B45C-CB8C602A2FF9}" srcOrd="0" destOrd="0" parTransId="{2EC01D3A-499A-4F53-9C08-0885E4C5EE39}" sibTransId="{41B2ECBB-DCC6-4AD4-A537-A7682C778E01}"/>
    <dgm:cxn modelId="{29E1D0ED-702A-4682-8F2C-5A16A5151301}" type="presOf" srcId="{4CC840C7-1A52-4458-8416-CD26C7BAEC7B}" destId="{77A1AF75-877B-4185-B84B-6500276D8287}" srcOrd="1" destOrd="0" presId="urn:microsoft.com/office/officeart/2005/8/layout/orgChart1"/>
    <dgm:cxn modelId="{074D2FE2-C816-47EF-A445-EB33A413383C}" type="presParOf" srcId="{2F7A77D0-AB35-4535-92D3-E24B214C0A45}" destId="{72A0A0ED-7323-456D-BE52-6971867D6283}" srcOrd="0" destOrd="0" presId="urn:microsoft.com/office/officeart/2005/8/layout/orgChart1"/>
    <dgm:cxn modelId="{678DE857-B19F-4DD1-B319-A6276E7AC086}" type="presParOf" srcId="{72A0A0ED-7323-456D-BE52-6971867D6283}" destId="{C1AF92B4-E510-4B16-8604-DB46BC8ECDD5}" srcOrd="0" destOrd="0" presId="urn:microsoft.com/office/officeart/2005/8/layout/orgChart1"/>
    <dgm:cxn modelId="{17A0866C-CFA2-4760-BCE7-4974B3138F25}" type="presParOf" srcId="{C1AF92B4-E510-4B16-8604-DB46BC8ECDD5}" destId="{581C3D5E-F19A-4F14-BA87-D6BD356F3C16}" srcOrd="0" destOrd="0" presId="urn:microsoft.com/office/officeart/2005/8/layout/orgChart1"/>
    <dgm:cxn modelId="{36D54E26-1A6F-4BD5-9458-9B0A2A8A41ED}" type="presParOf" srcId="{C1AF92B4-E510-4B16-8604-DB46BC8ECDD5}" destId="{5D46565F-7840-4731-A3A9-4160EA5D0BFF}" srcOrd="1" destOrd="0" presId="urn:microsoft.com/office/officeart/2005/8/layout/orgChart1"/>
    <dgm:cxn modelId="{40DD6FE6-5E8E-41C5-A1BA-38552694D49A}" type="presParOf" srcId="{72A0A0ED-7323-456D-BE52-6971867D6283}" destId="{3A16B02C-32B6-4DB8-81E1-019B2438449D}" srcOrd="1" destOrd="0" presId="urn:microsoft.com/office/officeart/2005/8/layout/orgChart1"/>
    <dgm:cxn modelId="{B16F5CBD-7480-4703-92D5-18000FCBE0E0}" type="presParOf" srcId="{72A0A0ED-7323-456D-BE52-6971867D6283}" destId="{85C35B66-00D6-43C3-B2DD-2BA7A0124577}" srcOrd="2" destOrd="0" presId="urn:microsoft.com/office/officeart/2005/8/layout/orgChart1"/>
    <dgm:cxn modelId="{D62463EA-1999-449C-B78B-486AFD97FBBB}" type="presParOf" srcId="{2F7A77D0-AB35-4535-92D3-E24B214C0A45}" destId="{04015297-A591-4ED5-A988-AA7CB126CA90}" srcOrd="1" destOrd="0" presId="urn:microsoft.com/office/officeart/2005/8/layout/orgChart1"/>
    <dgm:cxn modelId="{6A366CDF-B5C7-4904-A283-32493C8D3472}" type="presParOf" srcId="{04015297-A591-4ED5-A988-AA7CB126CA90}" destId="{77A591CB-58B6-4DFC-A636-B2A2457F4B5B}" srcOrd="0" destOrd="0" presId="urn:microsoft.com/office/officeart/2005/8/layout/orgChart1"/>
    <dgm:cxn modelId="{EC4700CE-147E-4815-B1BB-3D6222E797F7}" type="presParOf" srcId="{77A591CB-58B6-4DFC-A636-B2A2457F4B5B}" destId="{41167B7F-5BF1-4D6A-82F4-275517928A82}" srcOrd="0" destOrd="0" presId="urn:microsoft.com/office/officeart/2005/8/layout/orgChart1"/>
    <dgm:cxn modelId="{B1D52C1B-847B-4F72-96D9-E716BFB9FA22}" type="presParOf" srcId="{77A591CB-58B6-4DFC-A636-B2A2457F4B5B}" destId="{77A1AF75-877B-4185-B84B-6500276D8287}" srcOrd="1" destOrd="0" presId="urn:microsoft.com/office/officeart/2005/8/layout/orgChart1"/>
    <dgm:cxn modelId="{D1C7D6F0-4CD0-4C6F-B850-ACA8DD22844F}" type="presParOf" srcId="{04015297-A591-4ED5-A988-AA7CB126CA90}" destId="{06094ED5-F75B-4847-BFFB-499C29A7672F}" srcOrd="1" destOrd="0" presId="urn:microsoft.com/office/officeart/2005/8/layout/orgChart1"/>
    <dgm:cxn modelId="{6D40DDBD-2051-4989-8C18-0E1C6FC733B3}" type="presParOf" srcId="{04015297-A591-4ED5-A988-AA7CB126CA90}" destId="{08469769-F17B-40CB-8A19-CCDD17DBAB0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F61BC-A1A5-44C1-8036-CA964F3BE08F}">
      <dsp:nvSpPr>
        <dsp:cNvPr id="0" name=""/>
        <dsp:cNvSpPr/>
      </dsp:nvSpPr>
      <dsp:spPr>
        <a:xfrm>
          <a:off x="0" y="1365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1. Toepasselijke wetgeving &amp; Definitie uithuiszetting</a:t>
          </a:r>
        </a:p>
      </dsp:txBody>
      <dsp:txXfrm>
        <a:off x="14393" y="150980"/>
        <a:ext cx="10486814" cy="266053"/>
      </dsp:txXfrm>
    </dsp:sp>
    <dsp:sp modelId="{6E653865-2F4A-4DAC-AF56-3D0D9F2D6B69}">
      <dsp:nvSpPr>
        <dsp:cNvPr id="0" name=""/>
        <dsp:cNvSpPr/>
      </dsp:nvSpPr>
      <dsp:spPr>
        <a:xfrm>
          <a:off x="0" y="4659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2. Drie (vier?) types uithuiszetting </a:t>
          </a:r>
        </a:p>
      </dsp:txBody>
      <dsp:txXfrm>
        <a:off x="14393" y="480380"/>
        <a:ext cx="10486814" cy="266053"/>
      </dsp:txXfrm>
    </dsp:sp>
    <dsp:sp modelId="{60CDFC46-9B9E-49DF-A3C4-7CE453699FA4}">
      <dsp:nvSpPr>
        <dsp:cNvPr id="0" name=""/>
        <dsp:cNvSpPr/>
      </dsp:nvSpPr>
      <dsp:spPr>
        <a:xfrm>
          <a:off x="0" y="7953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3. Uithuiszetting en dakloosheid</a:t>
          </a:r>
        </a:p>
      </dsp:txBody>
      <dsp:txXfrm>
        <a:off x="14393" y="809780"/>
        <a:ext cx="10486814" cy="266053"/>
      </dsp:txXfrm>
    </dsp:sp>
    <dsp:sp modelId="{D5A13AA9-DFE7-4BE6-9C8B-D804387EE50E}">
      <dsp:nvSpPr>
        <dsp:cNvPr id="0" name=""/>
        <dsp:cNvSpPr/>
      </dsp:nvSpPr>
      <dsp:spPr>
        <a:xfrm>
          <a:off x="0" y="11247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4. Uithuiszetting en EVRM</a:t>
          </a:r>
        </a:p>
      </dsp:txBody>
      <dsp:txXfrm>
        <a:off x="14393" y="1139180"/>
        <a:ext cx="10486814" cy="266053"/>
      </dsp:txXfrm>
    </dsp:sp>
    <dsp:sp modelId="{A86F13C8-CC96-4442-AA2F-C512FDED11C4}">
      <dsp:nvSpPr>
        <dsp:cNvPr id="0" name=""/>
        <dsp:cNvSpPr/>
      </dsp:nvSpPr>
      <dsp:spPr>
        <a:xfrm>
          <a:off x="0" y="14541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5. Gerechtelijke uithuiszetting </a:t>
          </a:r>
        </a:p>
      </dsp:txBody>
      <dsp:txXfrm>
        <a:off x="14393" y="1468580"/>
        <a:ext cx="10486814" cy="266053"/>
      </dsp:txXfrm>
    </dsp:sp>
    <dsp:sp modelId="{6A7AD1B8-A744-4F92-B0F9-F0D611323941}">
      <dsp:nvSpPr>
        <dsp:cNvPr id="0" name=""/>
        <dsp:cNvSpPr/>
      </dsp:nvSpPr>
      <dsp:spPr>
        <a:xfrm>
          <a:off x="0" y="17835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6. Redenen uithuiszetting</a:t>
          </a:r>
        </a:p>
      </dsp:txBody>
      <dsp:txXfrm>
        <a:off x="14393" y="1797980"/>
        <a:ext cx="10486814" cy="266053"/>
      </dsp:txXfrm>
    </dsp:sp>
    <dsp:sp modelId="{C6904564-9123-462C-9299-660E32A0E2F9}">
      <dsp:nvSpPr>
        <dsp:cNvPr id="0" name=""/>
        <dsp:cNvSpPr/>
      </dsp:nvSpPr>
      <dsp:spPr>
        <a:xfrm>
          <a:off x="0" y="21129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7. Verloop procedure </a:t>
          </a:r>
        </a:p>
      </dsp:txBody>
      <dsp:txXfrm>
        <a:off x="14393" y="2127380"/>
        <a:ext cx="10486814" cy="266053"/>
      </dsp:txXfrm>
    </dsp:sp>
    <dsp:sp modelId="{41526D3D-5544-49C3-A763-138CCE6D633C}">
      <dsp:nvSpPr>
        <dsp:cNvPr id="0" name=""/>
        <dsp:cNvSpPr/>
      </dsp:nvSpPr>
      <dsp:spPr>
        <a:xfrm>
          <a:off x="0" y="24423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8. Uithuiszettingen vermijden </a:t>
          </a:r>
        </a:p>
      </dsp:txBody>
      <dsp:txXfrm>
        <a:off x="14393" y="2456780"/>
        <a:ext cx="10486814" cy="266053"/>
      </dsp:txXfrm>
    </dsp:sp>
    <dsp:sp modelId="{B232256E-A153-430F-A411-94BA8211C35B}">
      <dsp:nvSpPr>
        <dsp:cNvPr id="0" name=""/>
        <dsp:cNvSpPr/>
      </dsp:nvSpPr>
      <dsp:spPr>
        <a:xfrm>
          <a:off x="0" y="27717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9. Fonds ter bestrijding van de uithuiszettingen </a:t>
          </a:r>
        </a:p>
      </dsp:txBody>
      <dsp:txXfrm>
        <a:off x="14393" y="2786180"/>
        <a:ext cx="10486814" cy="266053"/>
      </dsp:txXfrm>
    </dsp:sp>
    <dsp:sp modelId="{A302774A-E561-4A11-8E60-3D9385DF77B0}">
      <dsp:nvSpPr>
        <dsp:cNvPr id="0" name=""/>
        <dsp:cNvSpPr/>
      </dsp:nvSpPr>
      <dsp:spPr>
        <a:xfrm>
          <a:off x="0" y="31011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10. Andere oplossingen? </a:t>
          </a:r>
        </a:p>
      </dsp:txBody>
      <dsp:txXfrm>
        <a:off x="14393" y="3115580"/>
        <a:ext cx="10486814" cy="266053"/>
      </dsp:txXfrm>
    </dsp:sp>
    <dsp:sp modelId="{0EEA2B06-10B8-4914-9EAC-1369F8DC25A8}">
      <dsp:nvSpPr>
        <dsp:cNvPr id="0" name=""/>
        <dsp:cNvSpPr/>
      </dsp:nvSpPr>
      <dsp:spPr>
        <a:xfrm>
          <a:off x="0" y="34305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11. Cijfers </a:t>
          </a:r>
        </a:p>
      </dsp:txBody>
      <dsp:txXfrm>
        <a:off x="14393" y="3444980"/>
        <a:ext cx="10486814" cy="266053"/>
      </dsp:txXfrm>
    </dsp:sp>
    <dsp:sp modelId="{A4348C74-35E7-484A-980F-59524F023ED5}">
      <dsp:nvSpPr>
        <dsp:cNvPr id="0" name=""/>
        <dsp:cNvSpPr/>
      </dsp:nvSpPr>
      <dsp:spPr>
        <a:xfrm>
          <a:off x="0" y="3759987"/>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12. Feedback &amp; suggesties gerechtsdeurwaarder</a:t>
          </a:r>
        </a:p>
      </dsp:txBody>
      <dsp:txXfrm>
        <a:off x="14393" y="3774380"/>
        <a:ext cx="10486814" cy="266053"/>
      </dsp:txXfrm>
    </dsp:sp>
    <dsp:sp modelId="{07AA2BB8-B879-444A-B1CE-E0B6F4CE7CFD}">
      <dsp:nvSpPr>
        <dsp:cNvPr id="0" name=""/>
        <dsp:cNvSpPr/>
      </dsp:nvSpPr>
      <dsp:spPr>
        <a:xfrm>
          <a:off x="0" y="4089386"/>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13. Vragen?</a:t>
          </a:r>
        </a:p>
      </dsp:txBody>
      <dsp:txXfrm>
        <a:off x="14393" y="4103779"/>
        <a:ext cx="10486814" cy="266053"/>
      </dsp:txXfrm>
    </dsp:sp>
    <dsp:sp modelId="{BCB1B140-B1E5-4EDB-A3B1-C7E5DF75C46E}">
      <dsp:nvSpPr>
        <dsp:cNvPr id="0" name=""/>
        <dsp:cNvSpPr/>
      </dsp:nvSpPr>
      <dsp:spPr>
        <a:xfrm>
          <a:off x="0" y="4418786"/>
          <a:ext cx="10515600" cy="294839"/>
        </a:xfrm>
        <a:prstGeom prst="roundRect">
          <a:avLst/>
        </a:prstGeom>
        <a:solidFill>
          <a:srgbClr val="123E5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BE" sz="1200" kern="1200" noProof="0" dirty="0">
              <a:solidFill>
                <a:srgbClr val="E89900"/>
              </a:solidFill>
            </a:rPr>
            <a:t>14. Bronnen</a:t>
          </a:r>
        </a:p>
      </dsp:txBody>
      <dsp:txXfrm>
        <a:off x="14393" y="4433179"/>
        <a:ext cx="10486814" cy="2660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C3D5E-F19A-4F14-BA87-D6BD356F3C16}">
      <dsp:nvSpPr>
        <dsp:cNvPr id="0" name=""/>
        <dsp:cNvSpPr/>
      </dsp:nvSpPr>
      <dsp:spPr>
        <a:xfrm>
          <a:off x="15" y="203769"/>
          <a:ext cx="5194068" cy="259703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ct val="35000"/>
            </a:spcAft>
            <a:buNone/>
          </a:pPr>
          <a:r>
            <a:rPr lang="nl-BE" sz="2000" kern="1200" noProof="0" dirty="0">
              <a:solidFill>
                <a:srgbClr val="E89900"/>
              </a:solidFill>
            </a:rPr>
            <a:t>• Huurder aanwezig</a:t>
          </a:r>
        </a:p>
        <a:p>
          <a:pPr marL="0" lvl="0" indent="0" algn="ctr" defTabSz="889000">
            <a:lnSpc>
              <a:spcPct val="100000"/>
            </a:lnSpc>
            <a:spcBef>
              <a:spcPct val="0"/>
            </a:spcBef>
            <a:spcAft>
              <a:spcPct val="35000"/>
            </a:spcAft>
            <a:buNone/>
          </a:pPr>
          <a:r>
            <a:rPr lang="nl-BE" sz="2000" kern="1200" noProof="0" dirty="0">
              <a:solidFill>
                <a:srgbClr val="E89900"/>
              </a:solidFill>
              <a:sym typeface="Wingdings" panose="05000000000000000000" pitchFamily="2" charset="2"/>
            </a:rPr>
            <a:t> Verzoening (art. 47 VWHD)</a:t>
          </a:r>
        </a:p>
        <a:p>
          <a:pPr marL="0" lvl="0" indent="0" algn="ctr" defTabSz="889000">
            <a:lnSpc>
              <a:spcPct val="100000"/>
            </a:lnSpc>
            <a:spcBef>
              <a:spcPct val="0"/>
            </a:spcBef>
            <a:spcAft>
              <a:spcPct val="35000"/>
            </a:spcAft>
            <a:buNone/>
          </a:pPr>
          <a:r>
            <a:rPr lang="nl-BE" sz="2000" kern="1200" noProof="0" dirty="0">
              <a:solidFill>
                <a:srgbClr val="E89900"/>
              </a:solidFill>
              <a:sym typeface="Wingdings" panose="05000000000000000000" pitchFamily="2" charset="2"/>
            </a:rPr>
            <a:t> Vonnis (evt. ontbinding + termijn)</a:t>
          </a:r>
          <a:endParaRPr lang="nl-BE" sz="2000" kern="1200" noProof="0" dirty="0">
            <a:solidFill>
              <a:srgbClr val="E89900"/>
            </a:solidFill>
          </a:endParaRPr>
        </a:p>
      </dsp:txBody>
      <dsp:txXfrm>
        <a:off x="15" y="203769"/>
        <a:ext cx="5194068" cy="2597034"/>
      </dsp:txXfrm>
    </dsp:sp>
    <dsp:sp modelId="{41167B7F-5BF1-4D6A-82F4-275517928A82}">
      <dsp:nvSpPr>
        <dsp:cNvPr id="0" name=""/>
        <dsp:cNvSpPr/>
      </dsp:nvSpPr>
      <dsp:spPr>
        <a:xfrm>
          <a:off x="6195552" y="203769"/>
          <a:ext cx="5194068" cy="259703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ct val="35000"/>
            </a:spcAft>
            <a:buNone/>
          </a:pPr>
          <a:r>
            <a:rPr lang="nl-BE" sz="2000" kern="1200" noProof="0" dirty="0">
              <a:solidFill>
                <a:srgbClr val="E89900"/>
              </a:solidFill>
            </a:rPr>
            <a:t>• Huurder niet aanwezig</a:t>
          </a:r>
        </a:p>
        <a:p>
          <a:pPr marL="0" lvl="0" indent="0" algn="ctr" defTabSz="889000">
            <a:lnSpc>
              <a:spcPct val="100000"/>
            </a:lnSpc>
            <a:spcBef>
              <a:spcPct val="0"/>
            </a:spcBef>
            <a:spcAft>
              <a:spcPct val="35000"/>
            </a:spcAft>
            <a:buNone/>
          </a:pPr>
          <a:r>
            <a:rPr lang="nl-BE" sz="2000" kern="1200" noProof="0" dirty="0">
              <a:solidFill>
                <a:srgbClr val="E89900"/>
              </a:solidFill>
              <a:sym typeface="Wingdings" panose="05000000000000000000" pitchFamily="2" charset="2"/>
            </a:rPr>
            <a:t> Verstek</a:t>
          </a:r>
        </a:p>
        <a:p>
          <a:pPr marL="0" lvl="0" indent="0" algn="ctr" defTabSz="889000">
            <a:lnSpc>
              <a:spcPct val="100000"/>
            </a:lnSpc>
            <a:spcBef>
              <a:spcPct val="0"/>
            </a:spcBef>
            <a:spcAft>
              <a:spcPct val="35000"/>
            </a:spcAft>
            <a:buNone/>
          </a:pPr>
          <a:r>
            <a:rPr lang="nl-BE" sz="2000" kern="1200" noProof="0" dirty="0">
              <a:solidFill>
                <a:srgbClr val="E89900"/>
              </a:solidFill>
              <a:sym typeface="Wingdings" panose="05000000000000000000" pitchFamily="2" charset="2"/>
            </a:rPr>
            <a:t> Verstekvonnis (ontbinding + termijn)</a:t>
          </a:r>
          <a:endParaRPr lang="nl-BE" sz="2000" kern="1200" noProof="0" dirty="0">
            <a:solidFill>
              <a:srgbClr val="E89900"/>
            </a:solidFill>
          </a:endParaRPr>
        </a:p>
        <a:p>
          <a:pPr marL="0" lvl="0" indent="0" algn="ctr" defTabSz="889000">
            <a:lnSpc>
              <a:spcPct val="100000"/>
            </a:lnSpc>
            <a:spcBef>
              <a:spcPct val="0"/>
            </a:spcBef>
            <a:spcAft>
              <a:spcPct val="35000"/>
            </a:spcAft>
            <a:buNone/>
          </a:pPr>
          <a:endParaRPr lang="nl-BE" sz="1200" kern="1200" noProof="0" dirty="0">
            <a:solidFill>
              <a:srgbClr val="E89900"/>
            </a:solidFill>
          </a:endParaRPr>
        </a:p>
      </dsp:txBody>
      <dsp:txXfrm>
        <a:off x="6195552" y="203769"/>
        <a:ext cx="5194068" cy="25970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8C4C8-DC0A-45DF-A9A5-9C558D0A90A1}" type="datetimeFigureOut">
              <a:rPr lang="nl-BE" smtClean="0"/>
              <a:t>16/03/2026</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AF75125-30C7-4354-8173-72C4E235BE28}" type="slidenum">
              <a:rPr lang="nl-BE" smtClean="0"/>
              <a:t>‹nr.›</a:t>
            </a:fld>
            <a:endParaRPr lang="nl-BE"/>
          </a:p>
        </p:txBody>
      </p:sp>
    </p:spTree>
    <p:extLst>
      <p:ext uri="{BB962C8B-B14F-4D97-AF65-F5344CB8AC3E}">
        <p14:creationId xmlns:p14="http://schemas.microsoft.com/office/powerpoint/2010/main" val="754306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AF75125-30C7-4354-8173-72C4E235BE28}" type="slidenum">
              <a:rPr lang="nl-BE" smtClean="0"/>
              <a:t>7</a:t>
            </a:fld>
            <a:endParaRPr lang="nl-BE"/>
          </a:p>
        </p:txBody>
      </p:sp>
    </p:spTree>
    <p:extLst>
      <p:ext uri="{BB962C8B-B14F-4D97-AF65-F5344CB8AC3E}">
        <p14:creationId xmlns:p14="http://schemas.microsoft.com/office/powerpoint/2010/main" val="2777891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7FABC-4368-211D-8463-9DDEF6C27C3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1BE4303-6981-03AE-7335-3E3A7CD10900}"/>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29557FF-6ABD-1A8F-E4CB-79417BAC5A65}"/>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17D03AB6-AB39-53F5-BCB5-6D42E6911A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9301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29448-AAC0-1F80-2862-39AE37650F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0BAB29E-ED6A-2662-D80E-1534DC2688D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27E1130-F3CD-00B9-1DAE-7D00CF8F7F09}"/>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F7406CD5-1315-BF65-4B9A-E6D50F80B5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7555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D16A-737D-6B4D-D6ED-BEA6D11EA5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991EF3E-6F81-58ED-B5B1-D2B64E09CF35}"/>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74666DF0-1D6F-D967-F80E-090CA9EC6491}"/>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FD755425-E160-1A35-F447-E294DE7140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6766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0E3E3-CD4B-19D7-7A2B-5E7751644CB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754FE9B-CEB7-B798-CDC0-4B637C621AF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01C3A59-6591-0330-2CA9-68385F6734C1}"/>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96B8D464-714A-1B8D-CC1F-79553962AC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29788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AF82D-951F-0FAF-2856-4D7EDB5EA0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6C72F9C-354D-1D04-6D05-DEB513280187}"/>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1C7ABD70-9CCE-8FB7-9A9C-D7E51B0A16A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89916C1E-3EBA-FDEE-715D-33E0C9CB55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741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4381D-673C-20CA-50F6-D93EB31662F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3CC66C3-8866-D5D7-5654-F4F4AFEE7641}"/>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E8B7AF43-8FA0-AF08-B6DA-567DFF57DB4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207FB3D-E540-D8B7-DD2B-E54F93E91D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579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3F795-FB09-8A92-C942-B3E7437117E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F2A6E5D-A69D-B4AF-A990-52785B8CE1A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829CBA94-F6E7-1890-D8E1-26BD7722246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3E30CDC-87FC-860C-A2EE-CBFBB3368B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9922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6F85E-A067-E878-F977-E7771B36831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472E322-C476-635C-6DAB-2F8435E8A022}"/>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EDA2E44-52F4-6FBD-89BA-40F75669EE5A}"/>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63DCDAD-8BC9-F317-DF6B-DDD5977C0E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7748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EA31D-A391-E0CD-ED28-FE0B5E34C5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6C05EA5-990A-FE5D-CE63-A8763B293423}"/>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50BB089D-273C-4306-31DD-E927D0AC8897}"/>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EB5461F-AEE4-CA53-C320-A6C8CC2B70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8354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89990-47E0-2968-6EC8-D82EFE74A2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4981D58-4852-DD37-61EF-E0F0106CC111}"/>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3C7719F-9BB2-4E6F-7497-8728055A390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E947E282-0A43-49AC-8BDC-4EFB139D41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664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4482C-D01F-D1BE-EA97-7EC10E10E25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56E7EDD-4AEF-22A2-8230-A60765227AD5}"/>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342CA095-E147-B2B7-3984-05C25B3E680C}"/>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F27F7432-5CDF-009A-F6EB-E276EBD958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5999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BFCC-C0F7-35C4-C0E7-A691117A0C1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C982BD-7995-FB44-132F-4867D747BFF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1686980-D191-7346-67DE-8627A3675DCD}"/>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FA4229B3-B925-56E5-B3FE-D3D72748CF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5002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92C0-3C96-4FF3-C5A2-6C4D7708988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0A3B74-4B82-5E35-AE8D-13750E865A1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A0738B5B-5815-253F-A4DB-DC1C9DF09A7D}"/>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B1DB1373-F4CD-D7CB-3E0A-980521A0DD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0541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0E6DD-7802-33C5-8D7E-9AA035C00F8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6EEA232-72AC-F13E-C631-E3BC41366DDB}"/>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3EB412B0-AA46-9918-9D22-5100FDE8DC5F}"/>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A8D4E4B9-8263-C633-9BB4-9E411867B4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772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323B0-004F-35E8-35FD-BB810C93020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A313808-32CF-B575-B537-50E05D6D0600}"/>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1DFA0A23-9756-BF7A-503D-EFCC95EF6267}"/>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5BD49981-BEF5-DD47-12E3-B996BB4967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4479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D3BD2-1F08-48A7-9CCF-CE0C553C5FE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963AE2-9F2B-C664-20A9-066431222163}"/>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696B734B-934F-72CF-B232-D3C2FD08FAF3}"/>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FCAEA44-999C-026E-9517-ED828E35FA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0490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7347C-08FB-7868-B140-A9CFE5DEAF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17784E-0BC0-900D-26F5-F1805D5198EB}"/>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40DFE15C-552B-953C-69F6-3A9271447972}"/>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CC1AD80-D657-894A-2318-50C3B9F887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4483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E67A5-3CB1-0C36-DAE1-791B44F53AC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EF0305-9175-6904-DFB2-00B92C62BDCB}"/>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D84950E-2653-13FE-97E2-CE02942CFA94}"/>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EBA83608-C6D1-CCB6-7C1A-CB4FAE6E91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1483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1F3EB-4787-9955-B0E4-878486837E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893DD8-ED61-2143-3478-4109DD3AF4F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BEC372EC-718A-523A-0F72-EA688EB3114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1C458F74-FD63-ABF8-1787-560DA9AF57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7044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57C22-8C2F-AA41-73D4-3B0BEC1A8B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642B1A6-6B6F-EDBD-09CD-A8C9F100907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38985C4A-F564-AFC3-B02B-0041E09FB84F}"/>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99B3C17C-3CF3-DD84-81B7-7A9D5670AE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2807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48284-B7EA-F320-436E-F27F672BB4E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11C2077-8F9E-D324-8118-FD7213E274DE}"/>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987B06C-6985-E92B-6FEB-65C122797834}"/>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A22FC32-148C-3945-8860-31512B9798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F75125-30C7-4354-8173-72C4E235BE28}"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3521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C31E8B-E6EF-4C71-949A-6518A393BE7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D177C517-ED7A-0CAF-681C-A123BD8EC9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39464AEF-7B05-E4DA-8A38-3E13E6329E0B}"/>
              </a:ext>
            </a:extLst>
          </p:cNvPr>
          <p:cNvSpPr>
            <a:spLocks noGrp="1"/>
          </p:cNvSpPr>
          <p:nvPr>
            <p:ph type="dt" sz="half" idx="10"/>
          </p:nvPr>
        </p:nvSpPr>
        <p:spPr/>
        <p:txBody>
          <a:bodyPr/>
          <a:lstStyle/>
          <a:p>
            <a:fld id="{7A82195D-2E20-4B96-9CBB-0634390E22AA}" type="datetime1">
              <a:rPr lang="nl-BE" smtClean="0"/>
              <a:t>16/03/2026</a:t>
            </a:fld>
            <a:endParaRPr lang="nl-BE"/>
          </a:p>
        </p:txBody>
      </p:sp>
      <p:sp>
        <p:nvSpPr>
          <p:cNvPr id="5" name="Tijdelijke aanduiding voor voettekst 4">
            <a:extLst>
              <a:ext uri="{FF2B5EF4-FFF2-40B4-BE49-F238E27FC236}">
                <a16:creationId xmlns:a16="http://schemas.microsoft.com/office/drawing/2014/main" id="{9001C7B5-9820-590D-7A9C-6573E559794B}"/>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4B8249B-BD94-B102-5341-B95B3A81BCF8}"/>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32886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734DBC-210A-2F03-74AE-07A795895CE4}"/>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201CAFE-D601-D18F-A245-4A49045DC7D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E592008-2BC0-7C78-4C08-7EEFF9B38EFE}"/>
              </a:ext>
            </a:extLst>
          </p:cNvPr>
          <p:cNvSpPr>
            <a:spLocks noGrp="1"/>
          </p:cNvSpPr>
          <p:nvPr>
            <p:ph type="dt" sz="half" idx="10"/>
          </p:nvPr>
        </p:nvSpPr>
        <p:spPr/>
        <p:txBody>
          <a:bodyPr/>
          <a:lstStyle/>
          <a:p>
            <a:fld id="{164E9257-483B-4DEB-A145-2271557F0D9E}" type="datetime1">
              <a:rPr lang="nl-BE" smtClean="0"/>
              <a:t>16/03/2026</a:t>
            </a:fld>
            <a:endParaRPr lang="nl-BE"/>
          </a:p>
        </p:txBody>
      </p:sp>
      <p:sp>
        <p:nvSpPr>
          <p:cNvPr id="5" name="Tijdelijke aanduiding voor voettekst 4">
            <a:extLst>
              <a:ext uri="{FF2B5EF4-FFF2-40B4-BE49-F238E27FC236}">
                <a16:creationId xmlns:a16="http://schemas.microsoft.com/office/drawing/2014/main" id="{CE746BB6-8AE0-3F29-1BE5-103B6454C1DD}"/>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B7207D7-1754-558B-5BC8-8AC203EE4251}"/>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1296853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DD9DA1-356A-2C03-13E3-BD1CBEB18EE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4B049846-2213-2404-7CE7-2C05BEED01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BA192D-DD68-1EB1-8C3A-B7F9B3F4C68D}"/>
              </a:ext>
            </a:extLst>
          </p:cNvPr>
          <p:cNvSpPr>
            <a:spLocks noGrp="1"/>
          </p:cNvSpPr>
          <p:nvPr>
            <p:ph type="dt" sz="half" idx="10"/>
          </p:nvPr>
        </p:nvSpPr>
        <p:spPr/>
        <p:txBody>
          <a:bodyPr/>
          <a:lstStyle/>
          <a:p>
            <a:fld id="{3C967667-CDEA-4C5B-B75B-0AE23B328167}" type="datetime1">
              <a:rPr lang="nl-BE" smtClean="0"/>
              <a:t>16/03/2026</a:t>
            </a:fld>
            <a:endParaRPr lang="nl-BE"/>
          </a:p>
        </p:txBody>
      </p:sp>
      <p:sp>
        <p:nvSpPr>
          <p:cNvPr id="5" name="Tijdelijke aanduiding voor voettekst 4">
            <a:extLst>
              <a:ext uri="{FF2B5EF4-FFF2-40B4-BE49-F238E27FC236}">
                <a16:creationId xmlns:a16="http://schemas.microsoft.com/office/drawing/2014/main" id="{EB58F1D4-404F-07A2-6F32-2B8BD5437C3B}"/>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A1F6941-3E68-BC8A-6E55-FDE79C310301}"/>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1856882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2F94C0-E577-01D0-A66B-B63660F5C0C2}"/>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1DAF033-8618-A17D-8D11-FA359AF3212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52E597CF-C1B2-2BB4-8768-873EE04AD4D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D84377E2-0341-985D-C362-31EB7949FE9B}"/>
              </a:ext>
            </a:extLst>
          </p:cNvPr>
          <p:cNvSpPr>
            <a:spLocks noGrp="1"/>
          </p:cNvSpPr>
          <p:nvPr>
            <p:ph type="dt" sz="half" idx="10"/>
          </p:nvPr>
        </p:nvSpPr>
        <p:spPr/>
        <p:txBody>
          <a:bodyPr/>
          <a:lstStyle/>
          <a:p>
            <a:fld id="{334F482F-3511-49DE-A0E4-3D2BEC34D688}" type="datetime1">
              <a:rPr lang="nl-BE" smtClean="0"/>
              <a:t>16/03/2026</a:t>
            </a:fld>
            <a:endParaRPr lang="nl-BE"/>
          </a:p>
        </p:txBody>
      </p:sp>
      <p:sp>
        <p:nvSpPr>
          <p:cNvPr id="6" name="Tijdelijke aanduiding voor voettekst 5">
            <a:extLst>
              <a:ext uri="{FF2B5EF4-FFF2-40B4-BE49-F238E27FC236}">
                <a16:creationId xmlns:a16="http://schemas.microsoft.com/office/drawing/2014/main" id="{1202C4B5-98EB-6A69-C59F-E6F05B83B11A}"/>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3AC6C58E-BD50-81CA-64AC-F13DBA9B15FA}"/>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32887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B6C4F2-0A31-BEDC-F26B-87E9D41361CB}"/>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CB00DB28-B419-39F7-0906-102079896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874F509-A16C-73C6-99E3-BF7C995D134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216EFE5A-3B3E-C2AD-156A-B322998994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622227C-E492-D80E-0692-C07131C412E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24236B03-F4B1-14C5-3D1C-440A9BD1A1EE}"/>
              </a:ext>
            </a:extLst>
          </p:cNvPr>
          <p:cNvSpPr>
            <a:spLocks noGrp="1"/>
          </p:cNvSpPr>
          <p:nvPr>
            <p:ph type="dt" sz="half" idx="10"/>
          </p:nvPr>
        </p:nvSpPr>
        <p:spPr/>
        <p:txBody>
          <a:bodyPr/>
          <a:lstStyle/>
          <a:p>
            <a:fld id="{5DF9E067-4DF6-4088-855D-6729A0B1F544}" type="datetime1">
              <a:rPr lang="nl-BE" smtClean="0"/>
              <a:t>16/03/2026</a:t>
            </a:fld>
            <a:endParaRPr lang="nl-BE"/>
          </a:p>
        </p:txBody>
      </p:sp>
      <p:sp>
        <p:nvSpPr>
          <p:cNvPr id="8" name="Tijdelijke aanduiding voor voettekst 7">
            <a:extLst>
              <a:ext uri="{FF2B5EF4-FFF2-40B4-BE49-F238E27FC236}">
                <a16:creationId xmlns:a16="http://schemas.microsoft.com/office/drawing/2014/main" id="{65D0B97B-4935-A74D-0B78-F35D7BD76074}"/>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30956F7E-CF4A-84E9-0B21-ECB21E721532}"/>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276763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C103D8-4C5F-A2A7-3387-CB798EAEC5FF}"/>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19BED15C-AA92-51D0-BA60-FC8BDC9B823F}"/>
              </a:ext>
            </a:extLst>
          </p:cNvPr>
          <p:cNvSpPr>
            <a:spLocks noGrp="1"/>
          </p:cNvSpPr>
          <p:nvPr>
            <p:ph type="dt" sz="half" idx="10"/>
          </p:nvPr>
        </p:nvSpPr>
        <p:spPr/>
        <p:txBody>
          <a:bodyPr/>
          <a:lstStyle/>
          <a:p>
            <a:fld id="{E09E8F97-3B2B-4DA4-ACB3-5315F61BD3DE}" type="datetime1">
              <a:rPr lang="nl-BE" smtClean="0"/>
              <a:t>16/03/2026</a:t>
            </a:fld>
            <a:endParaRPr lang="nl-BE"/>
          </a:p>
        </p:txBody>
      </p:sp>
      <p:sp>
        <p:nvSpPr>
          <p:cNvPr id="4" name="Tijdelijke aanduiding voor voettekst 3">
            <a:extLst>
              <a:ext uri="{FF2B5EF4-FFF2-40B4-BE49-F238E27FC236}">
                <a16:creationId xmlns:a16="http://schemas.microsoft.com/office/drawing/2014/main" id="{C3530969-483A-EF99-605E-7523B4EC07AE}"/>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C091B9BF-095B-5265-90FA-F713FF631516}"/>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4040620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DF64C98-777B-C4B0-1436-ACA5F598CDDD}"/>
              </a:ext>
            </a:extLst>
          </p:cNvPr>
          <p:cNvSpPr>
            <a:spLocks noGrp="1"/>
          </p:cNvSpPr>
          <p:nvPr>
            <p:ph type="dt" sz="half" idx="10"/>
          </p:nvPr>
        </p:nvSpPr>
        <p:spPr/>
        <p:txBody>
          <a:bodyPr/>
          <a:lstStyle/>
          <a:p>
            <a:fld id="{E54FB737-DC56-4C11-9455-ACBE773387BB}" type="datetime1">
              <a:rPr lang="nl-BE" smtClean="0"/>
              <a:t>16/03/2026</a:t>
            </a:fld>
            <a:endParaRPr lang="nl-BE"/>
          </a:p>
        </p:txBody>
      </p:sp>
      <p:sp>
        <p:nvSpPr>
          <p:cNvPr id="3" name="Tijdelijke aanduiding voor voettekst 2">
            <a:extLst>
              <a:ext uri="{FF2B5EF4-FFF2-40B4-BE49-F238E27FC236}">
                <a16:creationId xmlns:a16="http://schemas.microsoft.com/office/drawing/2014/main" id="{8FC87218-DE0C-68BE-0D45-573680BF306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441CEEB3-2584-C6B7-21AF-0810C76697FC}"/>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3990060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245D4B-DA8A-6CAC-4608-C41FD8B1A5A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2E1F3DF3-323B-9473-EE9B-9366C79D6F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52DF33D8-FBE9-3DA9-4E85-B9670920B2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6C9E617-FB8C-A875-BA7B-02744020D2B3}"/>
              </a:ext>
            </a:extLst>
          </p:cNvPr>
          <p:cNvSpPr>
            <a:spLocks noGrp="1"/>
          </p:cNvSpPr>
          <p:nvPr>
            <p:ph type="dt" sz="half" idx="10"/>
          </p:nvPr>
        </p:nvSpPr>
        <p:spPr/>
        <p:txBody>
          <a:bodyPr/>
          <a:lstStyle/>
          <a:p>
            <a:fld id="{21139529-879F-47A6-94F0-A40946B15223}" type="datetime1">
              <a:rPr lang="nl-BE" smtClean="0"/>
              <a:t>16/03/2026</a:t>
            </a:fld>
            <a:endParaRPr lang="nl-BE"/>
          </a:p>
        </p:txBody>
      </p:sp>
      <p:sp>
        <p:nvSpPr>
          <p:cNvPr id="6" name="Tijdelijke aanduiding voor voettekst 5">
            <a:extLst>
              <a:ext uri="{FF2B5EF4-FFF2-40B4-BE49-F238E27FC236}">
                <a16:creationId xmlns:a16="http://schemas.microsoft.com/office/drawing/2014/main" id="{B68450B8-62FE-45DE-F2A3-62EA2412939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F02D5E37-7200-88D8-0AAC-DEC4E5D32118}"/>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3987644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30410B-D5F3-59AB-DC56-2B7AA80C4A3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8B5491F2-A268-EA37-E85C-119061FA53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168AF20E-4C88-FE75-F145-4B1D27AF0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DE08B5B-7D59-17B5-C453-C189F5C90A6F}"/>
              </a:ext>
            </a:extLst>
          </p:cNvPr>
          <p:cNvSpPr>
            <a:spLocks noGrp="1"/>
          </p:cNvSpPr>
          <p:nvPr>
            <p:ph type="dt" sz="half" idx="10"/>
          </p:nvPr>
        </p:nvSpPr>
        <p:spPr/>
        <p:txBody>
          <a:bodyPr/>
          <a:lstStyle/>
          <a:p>
            <a:fld id="{2401081A-9D2F-4D44-BFE9-48E17D99EAB3}" type="datetime1">
              <a:rPr lang="nl-BE" smtClean="0"/>
              <a:t>16/03/2026</a:t>
            </a:fld>
            <a:endParaRPr lang="nl-BE"/>
          </a:p>
        </p:txBody>
      </p:sp>
      <p:sp>
        <p:nvSpPr>
          <p:cNvPr id="6" name="Tijdelijke aanduiding voor voettekst 5">
            <a:extLst>
              <a:ext uri="{FF2B5EF4-FFF2-40B4-BE49-F238E27FC236}">
                <a16:creationId xmlns:a16="http://schemas.microsoft.com/office/drawing/2014/main" id="{104B8E05-BC25-ED4F-0FDA-20BA49F383DE}"/>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B30D89FE-5C93-ABEC-59E1-C733974B8F3D}"/>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1552889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755B70-85D4-67B0-A1DA-3E0991951EE0}"/>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92743983-250B-8F48-FD72-1C2882101D4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532738E-E35C-5DE6-E517-BCF424E9DF76}"/>
              </a:ext>
            </a:extLst>
          </p:cNvPr>
          <p:cNvSpPr>
            <a:spLocks noGrp="1"/>
          </p:cNvSpPr>
          <p:nvPr>
            <p:ph type="dt" sz="half" idx="10"/>
          </p:nvPr>
        </p:nvSpPr>
        <p:spPr/>
        <p:txBody>
          <a:bodyPr/>
          <a:lstStyle/>
          <a:p>
            <a:fld id="{FE3E270B-0EF3-4DF4-BF05-370BECDAB8B4}" type="datetime1">
              <a:rPr lang="nl-BE" smtClean="0"/>
              <a:t>16/03/2026</a:t>
            </a:fld>
            <a:endParaRPr lang="nl-BE"/>
          </a:p>
        </p:txBody>
      </p:sp>
      <p:sp>
        <p:nvSpPr>
          <p:cNvPr id="5" name="Tijdelijke aanduiding voor voettekst 4">
            <a:extLst>
              <a:ext uri="{FF2B5EF4-FFF2-40B4-BE49-F238E27FC236}">
                <a16:creationId xmlns:a16="http://schemas.microsoft.com/office/drawing/2014/main" id="{702C1389-A236-B2F8-CD48-0FB63801325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8383A5AC-9867-C25A-AECB-F5E6F3DEAE0F}"/>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98875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427BB86-1FFA-F2AD-08F7-1D8D3F8D3F65}"/>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D1BAD926-08BF-45AE-CAF5-90EDC503286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DB7B410-F0E7-2A93-2F8D-A28FAF4475E5}"/>
              </a:ext>
            </a:extLst>
          </p:cNvPr>
          <p:cNvSpPr>
            <a:spLocks noGrp="1"/>
          </p:cNvSpPr>
          <p:nvPr>
            <p:ph type="dt" sz="half" idx="10"/>
          </p:nvPr>
        </p:nvSpPr>
        <p:spPr/>
        <p:txBody>
          <a:bodyPr/>
          <a:lstStyle/>
          <a:p>
            <a:fld id="{EF3FC820-FFEB-493B-B069-726A1B1BD39E}" type="datetime1">
              <a:rPr lang="nl-BE" smtClean="0"/>
              <a:t>16/03/2026</a:t>
            </a:fld>
            <a:endParaRPr lang="nl-BE"/>
          </a:p>
        </p:txBody>
      </p:sp>
      <p:sp>
        <p:nvSpPr>
          <p:cNvPr id="5" name="Tijdelijke aanduiding voor voettekst 4">
            <a:extLst>
              <a:ext uri="{FF2B5EF4-FFF2-40B4-BE49-F238E27FC236}">
                <a16:creationId xmlns:a16="http://schemas.microsoft.com/office/drawing/2014/main" id="{58F4104C-C05C-6449-1B6B-5A526BB3D73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4AB4B3E-B468-7B68-E9B0-5A3712D60F7F}"/>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1236239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08BA59-0968-E757-C48A-0BFD4346796B}"/>
              </a:ext>
            </a:extLst>
          </p:cNvPr>
          <p:cNvSpPr>
            <a:spLocks noGrp="1"/>
          </p:cNvSpPr>
          <p:nvPr>
            <p:ph type="title"/>
          </p:nvPr>
        </p:nvSpPr>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D4183F88-5B16-6533-854C-A5DD170E5974}"/>
              </a:ext>
            </a:extLst>
          </p:cNvPr>
          <p:cNvSpPr>
            <a:spLocks noGrp="1"/>
          </p:cNvSpPr>
          <p:nvPr>
            <p:ph type="body"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0DA0B64-1389-C7D6-A932-8A898E781DB7}"/>
              </a:ext>
            </a:extLst>
          </p:cNvPr>
          <p:cNvSpPr>
            <a:spLocks noGrp="1"/>
          </p:cNvSpPr>
          <p:nvPr>
            <p:ph type="dt" sz="half" idx="10"/>
          </p:nvPr>
        </p:nvSpPr>
        <p:spPr/>
        <p:txBody>
          <a:bodyPr/>
          <a:lstStyle/>
          <a:p>
            <a:fld id="{882E49A4-432B-4883-83EA-7FB6CA5428D1}" type="datetime1">
              <a:rPr lang="nl-BE" smtClean="0"/>
              <a:t>16/03/2026</a:t>
            </a:fld>
            <a:endParaRPr lang="nl-BE"/>
          </a:p>
        </p:txBody>
      </p:sp>
      <p:sp>
        <p:nvSpPr>
          <p:cNvPr id="5" name="Tijdelijke aanduiding voor voettekst 4">
            <a:extLst>
              <a:ext uri="{FF2B5EF4-FFF2-40B4-BE49-F238E27FC236}">
                <a16:creationId xmlns:a16="http://schemas.microsoft.com/office/drawing/2014/main" id="{05D1A429-247E-0345-B0F0-561CF772F85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ED348B6-0A37-C61A-DB72-BFC44269EC02}"/>
              </a:ext>
            </a:extLst>
          </p:cNvPr>
          <p:cNvSpPr>
            <a:spLocks noGrp="1"/>
          </p:cNvSpPr>
          <p:nvPr>
            <p:ph type="sldNum" sz="quarter" idx="12"/>
          </p:nvPr>
        </p:nvSpPr>
        <p:spPr/>
        <p:txBody>
          <a:bodyPr/>
          <a:lstStyle/>
          <a:p>
            <a:fld id="{1CB9B0C7-8A7F-4538-A774-BB66D7CB9D95}" type="slidenum">
              <a:rPr lang="nl-BE" smtClean="0"/>
              <a:t>‹nr.›</a:t>
            </a:fld>
            <a:endParaRPr lang="nl-BE"/>
          </a:p>
        </p:txBody>
      </p:sp>
    </p:spTree>
    <p:extLst>
      <p:ext uri="{BB962C8B-B14F-4D97-AF65-F5344CB8AC3E}">
        <p14:creationId xmlns:p14="http://schemas.microsoft.com/office/powerpoint/2010/main" val="1131972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8C1EEBC-DD27-38A7-6237-33D2A7A003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1AB7B1C-EACB-8BB1-EB3E-5ABA5102BC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78DF03B-78BF-B555-E647-6223EEC8F3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883DE5-0394-443D-87CB-EA9E91DC5DD4}" type="datetime1">
              <a:rPr lang="nl-BE" smtClean="0"/>
              <a:t>16/03/2026</a:t>
            </a:fld>
            <a:endParaRPr lang="nl-BE"/>
          </a:p>
        </p:txBody>
      </p:sp>
      <p:sp>
        <p:nvSpPr>
          <p:cNvPr id="5" name="Tijdelijke aanduiding voor voettekst 4">
            <a:extLst>
              <a:ext uri="{FF2B5EF4-FFF2-40B4-BE49-F238E27FC236}">
                <a16:creationId xmlns:a16="http://schemas.microsoft.com/office/drawing/2014/main" id="{23F70D8E-8378-24E9-EF4A-BCE4C52C09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69AFDB15-ED75-5834-E071-1F1908F1F9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B9B0C7-8A7F-4538-A774-BB66D7CB9D95}" type="slidenum">
              <a:rPr lang="nl-BE" smtClean="0"/>
              <a:t>‹nr.›</a:t>
            </a:fld>
            <a:endParaRPr lang="nl-BE"/>
          </a:p>
        </p:txBody>
      </p:sp>
    </p:spTree>
    <p:extLst>
      <p:ext uri="{BB962C8B-B14F-4D97-AF65-F5344CB8AC3E}">
        <p14:creationId xmlns:p14="http://schemas.microsoft.com/office/powerpoint/2010/main" val="4285629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diagramColors" Target="../diagrams/colors2.xml"/><Relationship Id="rId11" Type="http://schemas.openxmlformats.org/officeDocument/2006/relationships/image" Target="../media/image13.svg"/><Relationship Id="rId5" Type="http://schemas.openxmlformats.org/officeDocument/2006/relationships/diagramQuickStyle" Target="../diagrams/quickStyle2.xml"/><Relationship Id="rId10" Type="http://schemas.openxmlformats.org/officeDocument/2006/relationships/image" Target="../media/image12.png"/><Relationship Id="rId4" Type="http://schemas.openxmlformats.org/officeDocument/2006/relationships/diagramLayout" Target="../diagrams/layout2.xml"/><Relationship Id="rId9"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aalst.be/formulier/ophalen-inboedel-na-uithuiszetting"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CA5E155C-AEE5-4C1A-1502-2626C5BA45D9}"/>
              </a:ext>
            </a:extLst>
          </p:cNvPr>
          <p:cNvSpPr txBox="1"/>
          <p:nvPr/>
        </p:nvSpPr>
        <p:spPr>
          <a:xfrm>
            <a:off x="1524000" y="2794000"/>
            <a:ext cx="10160000" cy="861774"/>
          </a:xfrm>
          <a:prstGeom prst="rect">
            <a:avLst/>
          </a:prstGeom>
          <a:noFill/>
        </p:spPr>
        <p:txBody>
          <a:bodyPr vert="horz" rtlCol="0">
            <a:spAutoFit/>
          </a:bodyPr>
          <a:lstStyle/>
          <a:p>
            <a:r>
              <a:rPr lang="nl-BE" sz="5000" b="1" noProof="0" dirty="0">
                <a:solidFill>
                  <a:srgbClr val="FFFFFF"/>
                </a:solidFill>
              </a:rPr>
              <a:t>Uithuiszetting</a:t>
            </a:r>
          </a:p>
        </p:txBody>
      </p:sp>
      <p:sp>
        <p:nvSpPr>
          <p:cNvPr id="3" name="Tekstvak 2">
            <a:extLst>
              <a:ext uri="{FF2B5EF4-FFF2-40B4-BE49-F238E27FC236}">
                <a16:creationId xmlns:a16="http://schemas.microsoft.com/office/drawing/2014/main" id="{4CD30826-E3BA-B38E-5E98-AAFD86F6905A}"/>
              </a:ext>
            </a:extLst>
          </p:cNvPr>
          <p:cNvSpPr txBox="1"/>
          <p:nvPr/>
        </p:nvSpPr>
        <p:spPr>
          <a:xfrm>
            <a:off x="1533728" y="3946728"/>
            <a:ext cx="10160000" cy="461665"/>
          </a:xfrm>
          <a:prstGeom prst="rect">
            <a:avLst/>
          </a:prstGeom>
          <a:noFill/>
        </p:spPr>
        <p:txBody>
          <a:bodyPr vert="horz" rtlCol="0">
            <a:spAutoFit/>
          </a:bodyPr>
          <a:lstStyle/>
          <a:p>
            <a:r>
              <a:rPr lang="nl-BE" sz="2400" noProof="0" dirty="0">
                <a:solidFill>
                  <a:srgbClr val="E89900"/>
                </a:solidFill>
              </a:rPr>
              <a:t>Praktijkgerichte toelichting – Peter Van Der Eecken</a:t>
            </a:r>
          </a:p>
        </p:txBody>
      </p:sp>
      <p:sp>
        <p:nvSpPr>
          <p:cNvPr id="4" name="Rechthoek 3">
            <a:extLst>
              <a:ext uri="{FF2B5EF4-FFF2-40B4-BE49-F238E27FC236}">
                <a16:creationId xmlns:a16="http://schemas.microsoft.com/office/drawing/2014/main" id="{C1C13810-00A5-071D-D03D-2B0AAA0FD6B0}"/>
              </a:ext>
            </a:extLst>
          </p:cNvPr>
          <p:cNvSpPr/>
          <p:nvPr/>
        </p:nvSpPr>
        <p:spPr>
          <a:xfrm>
            <a:off x="0" y="6350000"/>
            <a:ext cx="12192000" cy="101600"/>
          </a:xfrm>
          <a:prstGeom prst="rect">
            <a:avLst/>
          </a:prstGeom>
          <a:solidFill>
            <a:srgbClr val="E8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noProof="0" dirty="0"/>
          </a:p>
        </p:txBody>
      </p:sp>
      <p:pic>
        <p:nvPicPr>
          <p:cNvPr id="5" name="Afbeelding 4">
            <a:extLst>
              <a:ext uri="{FF2B5EF4-FFF2-40B4-BE49-F238E27FC236}">
                <a16:creationId xmlns:a16="http://schemas.microsoft.com/office/drawing/2014/main" id="{186BFD22-DFCB-08AC-CF7F-E3D66E332212}"/>
              </a:ext>
            </a:extLst>
          </p:cNvPr>
          <p:cNvPicPr>
            <a:picLocks noChangeAspect="1"/>
          </p:cNvPicPr>
          <p:nvPr/>
        </p:nvPicPr>
        <p:blipFill>
          <a:blip r:embed="rId2"/>
          <a:stretch>
            <a:fillRect/>
          </a:stretch>
        </p:blipFill>
        <p:spPr>
          <a:xfrm>
            <a:off x="9439490" y="5872843"/>
            <a:ext cx="1914310" cy="414564"/>
          </a:xfrm>
          <a:prstGeom prst="rect">
            <a:avLst/>
          </a:prstGeom>
        </p:spPr>
      </p:pic>
      <p:sp>
        <p:nvSpPr>
          <p:cNvPr id="6" name="Tijdelijke aanduiding voor dianummer 5">
            <a:extLst>
              <a:ext uri="{FF2B5EF4-FFF2-40B4-BE49-F238E27FC236}">
                <a16:creationId xmlns:a16="http://schemas.microsoft.com/office/drawing/2014/main" id="{DF9C776B-9D50-C120-8C0E-E6642B0C62EA}"/>
              </a:ext>
            </a:extLst>
          </p:cNvPr>
          <p:cNvSpPr>
            <a:spLocks noGrp="1"/>
          </p:cNvSpPr>
          <p:nvPr>
            <p:ph type="sldNum" sz="quarter" idx="12"/>
          </p:nvPr>
        </p:nvSpPr>
        <p:spPr/>
        <p:txBody>
          <a:bodyPr/>
          <a:lstStyle/>
          <a:p>
            <a:fld id="{1CB9B0C7-8A7F-4538-A774-BB66D7CB9D95}" type="slidenum">
              <a:rPr lang="nl-BE" noProof="0" smtClean="0"/>
              <a:t>1</a:t>
            </a:fld>
            <a:endParaRPr lang="nl-BE" noProof="0" dirty="0"/>
          </a:p>
        </p:txBody>
      </p:sp>
    </p:spTree>
    <p:extLst>
      <p:ext uri="{BB962C8B-B14F-4D97-AF65-F5344CB8AC3E}">
        <p14:creationId xmlns:p14="http://schemas.microsoft.com/office/powerpoint/2010/main" val="2142106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99CBC9-380C-C895-0E14-033AB8CDF470}"/>
              </a:ext>
            </a:extLst>
          </p:cNvPr>
          <p:cNvSpPr>
            <a:spLocks noGrp="1"/>
          </p:cNvSpPr>
          <p:nvPr>
            <p:ph type="title"/>
          </p:nvPr>
        </p:nvSpPr>
        <p:spPr/>
        <p:txBody>
          <a:bodyPr/>
          <a:lstStyle/>
          <a:p>
            <a:r>
              <a:rPr lang="nl-BE" noProof="0" dirty="0">
                <a:solidFill>
                  <a:schemeClr val="bg1"/>
                </a:solidFill>
              </a:rPr>
              <a:t>Overzicht</a:t>
            </a:r>
          </a:p>
        </p:txBody>
      </p:sp>
      <p:graphicFrame>
        <p:nvGraphicFramePr>
          <p:cNvPr id="16" name="Tijdelijke aanduiding voor tekst 2">
            <a:extLst>
              <a:ext uri="{FF2B5EF4-FFF2-40B4-BE49-F238E27FC236}">
                <a16:creationId xmlns:a16="http://schemas.microsoft.com/office/drawing/2014/main" id="{EE0672DC-4674-BA96-0E64-F7D1EDA6C4F5}"/>
              </a:ext>
            </a:extLst>
          </p:cNvPr>
          <p:cNvGraphicFramePr/>
          <p:nvPr>
            <p:extLst>
              <p:ext uri="{D42A27DB-BD31-4B8C-83A1-F6EECF244321}">
                <p14:modId xmlns:p14="http://schemas.microsoft.com/office/powerpoint/2010/main" val="507037064"/>
              </p:ext>
            </p:extLst>
          </p:nvPr>
        </p:nvGraphicFramePr>
        <p:xfrm>
          <a:off x="838200" y="1506136"/>
          <a:ext cx="10515600" cy="485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jdelijke aanduiding voor dianummer 3">
            <a:extLst>
              <a:ext uri="{FF2B5EF4-FFF2-40B4-BE49-F238E27FC236}">
                <a16:creationId xmlns:a16="http://schemas.microsoft.com/office/drawing/2014/main" id="{1EF12918-1931-2E04-4B0F-7D120E3EEB22}"/>
              </a:ext>
            </a:extLst>
          </p:cNvPr>
          <p:cNvSpPr>
            <a:spLocks noGrp="1"/>
          </p:cNvSpPr>
          <p:nvPr>
            <p:ph type="sldNum" sz="quarter" idx="12"/>
          </p:nvPr>
        </p:nvSpPr>
        <p:spPr/>
        <p:txBody>
          <a:bodyPr/>
          <a:lstStyle/>
          <a:p>
            <a:fld id="{1CB9B0C7-8A7F-4538-A774-BB66D7CB9D95}" type="slidenum">
              <a:rPr lang="nl-BE" noProof="0" smtClean="0"/>
              <a:t>2</a:t>
            </a:fld>
            <a:endParaRPr lang="nl-BE" noProof="0" dirty="0"/>
          </a:p>
        </p:txBody>
      </p:sp>
      <p:pic>
        <p:nvPicPr>
          <p:cNvPr id="6" name="Afbeelding 5">
            <a:extLst>
              <a:ext uri="{FF2B5EF4-FFF2-40B4-BE49-F238E27FC236}">
                <a16:creationId xmlns:a16="http://schemas.microsoft.com/office/drawing/2014/main" id="{DD8B7EC3-99A0-A6AC-196C-DF889EE098D5}"/>
              </a:ext>
            </a:extLst>
          </p:cNvPr>
          <p:cNvPicPr>
            <a:picLocks noChangeAspect="1"/>
          </p:cNvPicPr>
          <p:nvPr/>
        </p:nvPicPr>
        <p:blipFill>
          <a:blip r:embed="rId7"/>
          <a:stretch>
            <a:fillRect/>
          </a:stretch>
        </p:blipFill>
        <p:spPr>
          <a:xfrm>
            <a:off x="9195650" y="6300815"/>
            <a:ext cx="1920406" cy="420660"/>
          </a:xfrm>
          <a:prstGeom prst="rect">
            <a:avLst/>
          </a:prstGeom>
        </p:spPr>
      </p:pic>
    </p:spTree>
    <p:extLst>
      <p:ext uri="{BB962C8B-B14F-4D97-AF65-F5344CB8AC3E}">
        <p14:creationId xmlns:p14="http://schemas.microsoft.com/office/powerpoint/2010/main" val="3082210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E03B7DFA-DB5F-F743-16C2-6D48B42BEAB6}"/>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FCA7D269-38A1-0CDA-7954-E842E3AF0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F6210EE0-978D-2339-6EBE-57A3633C7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F80255E5-4A6E-6C2C-C3E2-51C9D4080FAF}"/>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nl-BE" sz="3600" noProof="0" dirty="0">
                <a:solidFill>
                  <a:schemeClr val="bg1"/>
                </a:solidFill>
              </a:rPr>
              <a:t>Toepasselijke wetgeving</a:t>
            </a:r>
          </a:p>
        </p:txBody>
      </p:sp>
      <p:sp>
        <p:nvSpPr>
          <p:cNvPr id="3" name="Tijdelijke aanduiding voor tekst 2">
            <a:extLst>
              <a:ext uri="{FF2B5EF4-FFF2-40B4-BE49-F238E27FC236}">
                <a16:creationId xmlns:a16="http://schemas.microsoft.com/office/drawing/2014/main" id="{2D599580-0E90-068D-4362-E997BE077EB2}"/>
              </a:ext>
            </a:extLst>
          </p:cNvPr>
          <p:cNvSpPr>
            <a:spLocks noGrp="1"/>
          </p:cNvSpPr>
          <p:nvPr>
            <p:ph type="body" idx="1"/>
          </p:nvPr>
        </p:nvSpPr>
        <p:spPr>
          <a:xfrm>
            <a:off x="761803" y="2285999"/>
            <a:ext cx="5328099" cy="3401569"/>
          </a:xfrm>
        </p:spPr>
        <p:txBody>
          <a:bodyPr vert="horz" lIns="91440" tIns="45720" rIns="91440" bIns="45720" rtlCol="0" anchor="ctr">
            <a:normAutofit/>
          </a:bodyPr>
          <a:lstStyle/>
          <a:p>
            <a:r>
              <a:rPr lang="nl-BE" sz="2000" i="1" noProof="0" dirty="0">
                <a:solidFill>
                  <a:srgbClr val="E89900"/>
                </a:solidFill>
              </a:rPr>
              <a:t>Art. 1714-1761bis Oud burgerlijk wetboek = algemene bepalingen huur van onroerende goederen</a:t>
            </a:r>
          </a:p>
          <a:p>
            <a:r>
              <a:rPr lang="nl-BE" sz="2000" i="1" noProof="0" dirty="0">
                <a:solidFill>
                  <a:srgbClr val="E89900"/>
                </a:solidFill>
              </a:rPr>
              <a:t>Wet van 20 februari 1991 met betrekking tot huishuur voor overeenkomsten afgesloten vóór 01/01/2019</a:t>
            </a:r>
          </a:p>
          <a:p>
            <a:r>
              <a:rPr lang="nl-BE" sz="2000" i="1" noProof="0" dirty="0">
                <a:solidFill>
                  <a:srgbClr val="E89900"/>
                </a:solidFill>
              </a:rPr>
              <a:t>Het Vlaams Woninghuurdecreet voor overeenkomsten afgesloten na 01/01/2019</a:t>
            </a:r>
          </a:p>
        </p:txBody>
      </p:sp>
      <p:sp>
        <p:nvSpPr>
          <p:cNvPr id="4" name="Tijdelijke aanduiding voor dianummer 3">
            <a:extLst>
              <a:ext uri="{FF2B5EF4-FFF2-40B4-BE49-F238E27FC236}">
                <a16:creationId xmlns:a16="http://schemas.microsoft.com/office/drawing/2014/main" id="{84B2E663-2690-7766-EF9E-91E44B8CC01C}"/>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3E6A1840-B51F-A950-A5B8-4772C4171612}"/>
              </a:ext>
            </a:extLst>
          </p:cNvPr>
          <p:cNvPicPr>
            <a:picLocks noChangeAspect="1"/>
          </p:cNvPicPr>
          <p:nvPr/>
        </p:nvPicPr>
        <p:blipFill>
          <a:blip r:embed="rId2"/>
          <a:stretch>
            <a:fillRect/>
          </a:stretch>
        </p:blipFill>
        <p:spPr>
          <a:xfrm>
            <a:off x="6381956" y="2285999"/>
            <a:ext cx="5811256" cy="3762376"/>
          </a:xfrm>
          <a:prstGeom prst="rect">
            <a:avLst/>
          </a:prstGeom>
        </p:spPr>
      </p:pic>
    </p:spTree>
    <p:extLst>
      <p:ext uri="{BB962C8B-B14F-4D97-AF65-F5344CB8AC3E}">
        <p14:creationId xmlns:p14="http://schemas.microsoft.com/office/powerpoint/2010/main" val="1738917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178EC469-9E07-80B2-396C-C8174664F7C8}"/>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A3316596-2D01-F2A0-ED8D-9300B2FC99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5F3E4B16-F2C2-DD62-164B-1F92CCA78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950DED10-A3AE-D9F4-AB2F-E31E88604620}"/>
              </a:ext>
            </a:extLst>
          </p:cNvPr>
          <p:cNvSpPr>
            <a:spLocks noGrp="1"/>
          </p:cNvSpPr>
          <p:nvPr>
            <p:ph type="title"/>
          </p:nvPr>
        </p:nvSpPr>
        <p:spPr>
          <a:xfrm>
            <a:off x="761802" y="350196"/>
            <a:ext cx="5209229" cy="1624520"/>
          </a:xfrm>
        </p:spPr>
        <p:txBody>
          <a:bodyPr vert="horz" lIns="91440" tIns="45720" rIns="91440" bIns="45720" rtlCol="0" anchor="ctr">
            <a:normAutofit/>
          </a:bodyPr>
          <a:lstStyle/>
          <a:p>
            <a:r>
              <a:rPr lang="nl-BE" sz="4000" noProof="0" dirty="0">
                <a:solidFill>
                  <a:schemeClr val="bg1"/>
                </a:solidFill>
              </a:rPr>
              <a:t>Definitie uithuiszetting</a:t>
            </a:r>
          </a:p>
        </p:txBody>
      </p:sp>
      <p:sp>
        <p:nvSpPr>
          <p:cNvPr id="3" name="Tijdelijke aanduiding voor tekst 2">
            <a:extLst>
              <a:ext uri="{FF2B5EF4-FFF2-40B4-BE49-F238E27FC236}">
                <a16:creationId xmlns:a16="http://schemas.microsoft.com/office/drawing/2014/main" id="{1DE11A8F-3A80-D2B5-2BB2-E1B747A93484}"/>
              </a:ext>
            </a:extLst>
          </p:cNvPr>
          <p:cNvSpPr>
            <a:spLocks noGrp="1"/>
          </p:cNvSpPr>
          <p:nvPr>
            <p:ph type="body" idx="1"/>
          </p:nvPr>
        </p:nvSpPr>
        <p:spPr>
          <a:xfrm>
            <a:off x="761803" y="1659197"/>
            <a:ext cx="5328099" cy="4848607"/>
          </a:xfrm>
        </p:spPr>
        <p:txBody>
          <a:bodyPr vert="horz" lIns="91440" tIns="45720" rIns="91440" bIns="45720" rtlCol="0" anchor="ctr">
            <a:normAutofit/>
          </a:bodyPr>
          <a:lstStyle/>
          <a:p>
            <a:r>
              <a:rPr lang="nl-BE" sz="2000" i="1" noProof="0" dirty="0">
                <a:solidFill>
                  <a:srgbClr val="E89900"/>
                </a:solidFill>
              </a:rPr>
              <a:t>“Een procedure waarbij iemand gedwongen wordt om zijn woning te verlaten” </a:t>
            </a:r>
          </a:p>
          <a:p>
            <a:r>
              <a:rPr lang="nl-BE" sz="2000" noProof="0" dirty="0">
                <a:solidFill>
                  <a:srgbClr val="E89900"/>
                </a:solidFill>
              </a:rPr>
              <a:t>Gedwongen vertrek, desnoods met de hulp van de openbare macht (</a:t>
            </a:r>
            <a:r>
              <a:rPr lang="nl-BE" sz="2000" noProof="0" dirty="0" err="1">
                <a:solidFill>
                  <a:srgbClr val="E89900"/>
                </a:solidFill>
              </a:rPr>
              <a:t>manu</a:t>
            </a:r>
            <a:r>
              <a:rPr lang="nl-BE" sz="2000" noProof="0" dirty="0">
                <a:solidFill>
                  <a:srgbClr val="E89900"/>
                </a:solidFill>
              </a:rPr>
              <a:t> </a:t>
            </a:r>
            <a:r>
              <a:rPr lang="nl-BE" sz="2000" noProof="0" dirty="0" err="1">
                <a:solidFill>
                  <a:srgbClr val="E89900"/>
                </a:solidFill>
              </a:rPr>
              <a:t>militari</a:t>
            </a:r>
            <a:r>
              <a:rPr lang="nl-BE" sz="2000" noProof="0" dirty="0">
                <a:solidFill>
                  <a:srgbClr val="E89900"/>
                </a:solidFill>
              </a:rPr>
              <a:t>)</a:t>
            </a:r>
          </a:p>
          <a:p>
            <a:r>
              <a:rPr lang="nl-BE" sz="2000" noProof="0" dirty="0">
                <a:solidFill>
                  <a:srgbClr val="E89900"/>
                </a:solidFill>
              </a:rPr>
              <a:t>Enge invulling: </a:t>
            </a:r>
          </a:p>
          <a:p>
            <a:pPr lvl="1"/>
            <a:r>
              <a:rPr lang="nl-BE" sz="1600" noProof="0" dirty="0">
                <a:solidFill>
                  <a:srgbClr val="E89900"/>
                </a:solidFill>
              </a:rPr>
              <a:t>Het moment van de fysieke verwijdering uit een woning</a:t>
            </a:r>
          </a:p>
          <a:p>
            <a:r>
              <a:rPr lang="nl-BE" sz="2000" noProof="0" dirty="0">
                <a:solidFill>
                  <a:srgbClr val="E89900"/>
                </a:solidFill>
              </a:rPr>
              <a:t>Ruime invulling:</a:t>
            </a:r>
          </a:p>
          <a:p>
            <a:pPr lvl="1"/>
            <a:r>
              <a:rPr lang="nl-BE" sz="1600" noProof="0" dirty="0">
                <a:solidFill>
                  <a:srgbClr val="E89900"/>
                </a:solidFill>
              </a:rPr>
              <a:t>Het gedwongen of onvrijwillig verlies van een woning</a:t>
            </a:r>
          </a:p>
        </p:txBody>
      </p:sp>
      <p:sp>
        <p:nvSpPr>
          <p:cNvPr id="4" name="Tijdelijke aanduiding voor dianummer 3">
            <a:extLst>
              <a:ext uri="{FF2B5EF4-FFF2-40B4-BE49-F238E27FC236}">
                <a16:creationId xmlns:a16="http://schemas.microsoft.com/office/drawing/2014/main" id="{2448BE53-2131-4106-B67D-28CC78132FD6}"/>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5C2CA05F-7108-9D3D-D982-FC6C207F7A55}"/>
              </a:ext>
            </a:extLst>
          </p:cNvPr>
          <p:cNvPicPr>
            <a:picLocks noChangeAspect="1"/>
          </p:cNvPicPr>
          <p:nvPr/>
        </p:nvPicPr>
        <p:blipFill>
          <a:blip r:embed="rId2"/>
          <a:stretch>
            <a:fillRect/>
          </a:stretch>
        </p:blipFill>
        <p:spPr>
          <a:xfrm>
            <a:off x="6071616" y="0"/>
            <a:ext cx="6120384" cy="6858000"/>
          </a:xfrm>
          <a:prstGeom prst="rect">
            <a:avLst/>
          </a:prstGeom>
        </p:spPr>
      </p:pic>
    </p:spTree>
    <p:extLst>
      <p:ext uri="{BB962C8B-B14F-4D97-AF65-F5344CB8AC3E}">
        <p14:creationId xmlns:p14="http://schemas.microsoft.com/office/powerpoint/2010/main" val="5880265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C54630B5-3C12-2B30-2D6C-A6C0805B86E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BB4A26F-08E9-1205-6401-C42523A3D764}"/>
              </a:ext>
            </a:extLst>
          </p:cNvPr>
          <p:cNvSpPr>
            <a:spLocks noGrp="1"/>
          </p:cNvSpPr>
          <p:nvPr>
            <p:ph type="title"/>
          </p:nvPr>
        </p:nvSpPr>
        <p:spPr/>
        <p:txBody>
          <a:bodyPr/>
          <a:lstStyle/>
          <a:p>
            <a:r>
              <a:rPr lang="nl-BE" noProof="0" dirty="0">
                <a:solidFill>
                  <a:schemeClr val="bg1"/>
                </a:solidFill>
              </a:rPr>
              <a:t>3 types uithuiszetting </a:t>
            </a:r>
          </a:p>
        </p:txBody>
      </p:sp>
      <p:sp>
        <p:nvSpPr>
          <p:cNvPr id="4" name="Tijdelijke aanduiding voor dianummer 3">
            <a:extLst>
              <a:ext uri="{FF2B5EF4-FFF2-40B4-BE49-F238E27FC236}">
                <a16:creationId xmlns:a16="http://schemas.microsoft.com/office/drawing/2014/main" id="{6D3E5D17-E0DE-2EB2-7975-6C5C64CF27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B9B0C7-8A7F-4538-A774-BB66D7CB9D95}" type="slidenum">
              <a:rPr kumimoji="0" lang="nl-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BE"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6" name="Afbeelding 5">
            <a:extLst>
              <a:ext uri="{FF2B5EF4-FFF2-40B4-BE49-F238E27FC236}">
                <a16:creationId xmlns:a16="http://schemas.microsoft.com/office/drawing/2014/main" id="{F0DBAA42-F0F9-9142-4FD2-5923E0D3BACE}"/>
              </a:ext>
            </a:extLst>
          </p:cNvPr>
          <p:cNvPicPr>
            <a:picLocks noChangeAspect="1"/>
          </p:cNvPicPr>
          <p:nvPr/>
        </p:nvPicPr>
        <p:blipFill>
          <a:blip r:embed="rId2"/>
          <a:stretch>
            <a:fillRect/>
          </a:stretch>
        </p:blipFill>
        <p:spPr>
          <a:xfrm>
            <a:off x="9433394" y="5896582"/>
            <a:ext cx="1920406" cy="420660"/>
          </a:xfrm>
          <a:prstGeom prst="rect">
            <a:avLst/>
          </a:prstGeom>
        </p:spPr>
      </p:pic>
      <p:grpSp>
        <p:nvGrpSpPr>
          <p:cNvPr id="3" name="Groep 2">
            <a:extLst>
              <a:ext uri="{FF2B5EF4-FFF2-40B4-BE49-F238E27FC236}">
                <a16:creationId xmlns:a16="http://schemas.microsoft.com/office/drawing/2014/main" id="{D09F6AD5-B737-B151-C03D-3E0C1CD0BEE9}"/>
              </a:ext>
            </a:extLst>
          </p:cNvPr>
          <p:cNvGrpSpPr/>
          <p:nvPr/>
        </p:nvGrpSpPr>
        <p:grpSpPr>
          <a:xfrm>
            <a:off x="838198" y="1557293"/>
            <a:ext cx="9416796" cy="420660"/>
            <a:chOff x="0" y="28323"/>
            <a:chExt cx="10079736" cy="1425060"/>
          </a:xfrm>
        </p:grpSpPr>
        <p:sp>
          <p:nvSpPr>
            <p:cNvPr id="5" name="Rechthoek: afgeronde hoeken 4">
              <a:extLst>
                <a:ext uri="{FF2B5EF4-FFF2-40B4-BE49-F238E27FC236}">
                  <a16:creationId xmlns:a16="http://schemas.microsoft.com/office/drawing/2014/main" id="{C8058F1F-06CB-1A98-11CF-AF1012545CD8}"/>
                </a:ext>
              </a:extLst>
            </p:cNvPr>
            <p:cNvSpPr/>
            <p:nvPr/>
          </p:nvSpPr>
          <p:spPr>
            <a:xfrm>
              <a:off x="0" y="28323"/>
              <a:ext cx="10079736" cy="1425060"/>
            </a:xfrm>
            <a:prstGeom prst="roundRect">
              <a:avLst/>
            </a:prstGeom>
            <a:solidFill>
              <a:srgbClr val="123E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hthoek: afgeronde hoeken 4">
              <a:extLst>
                <a:ext uri="{FF2B5EF4-FFF2-40B4-BE49-F238E27FC236}">
                  <a16:creationId xmlns:a16="http://schemas.microsoft.com/office/drawing/2014/main" id="{1009A9E8-A276-244B-CD52-5ADA7EAFC0E2}"/>
                </a:ext>
              </a:extLst>
            </p:cNvPr>
            <p:cNvSpPr txBox="1"/>
            <p:nvPr/>
          </p:nvSpPr>
          <p:spPr>
            <a:xfrm>
              <a:off x="69566" y="97889"/>
              <a:ext cx="9940604" cy="12859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980" tIns="220980" rIns="220980" bIns="220980" numCol="1" spcCol="1270" anchor="ctr" anchorCtr="0">
              <a:noAutofit/>
            </a:bodyPr>
            <a:lstStyle/>
            <a:p>
              <a:pPr marL="0" marR="0" lvl="0" indent="0" algn="l" defTabSz="2578100" rtl="0" eaLnBrk="1" fontAlgn="auto" latinLnBrk="0" hangingPunct="1">
                <a:lnSpc>
                  <a:spcPct val="90000"/>
                </a:lnSpc>
                <a:spcBef>
                  <a:spcPct val="0"/>
                </a:spcBef>
                <a:spcAft>
                  <a:spcPct val="35000"/>
                </a:spcAft>
                <a:buClrTx/>
                <a:buSzTx/>
                <a:buFontTx/>
                <a:buNone/>
                <a:tabLst/>
                <a:defRPr/>
              </a:pPr>
              <a:r>
                <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rPr>
                <a:t>1. </a:t>
              </a:r>
              <a:r>
                <a:rPr lang="nl-BE" sz="2400" noProof="0" dirty="0">
                  <a:solidFill>
                    <a:srgbClr val="E89900"/>
                  </a:solidFill>
                  <a:latin typeface="Aptos" panose="02110004020202020204"/>
                </a:rPr>
                <a:t>Onwettige uithuiszetting</a:t>
              </a: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grpSp>
      <p:grpSp>
        <p:nvGrpSpPr>
          <p:cNvPr id="8" name="Groep 7">
            <a:extLst>
              <a:ext uri="{FF2B5EF4-FFF2-40B4-BE49-F238E27FC236}">
                <a16:creationId xmlns:a16="http://schemas.microsoft.com/office/drawing/2014/main" id="{CEBEB3C9-6620-633B-0AFC-A0E8D3DBBF0E}"/>
              </a:ext>
            </a:extLst>
          </p:cNvPr>
          <p:cNvGrpSpPr/>
          <p:nvPr/>
        </p:nvGrpSpPr>
        <p:grpSpPr>
          <a:xfrm>
            <a:off x="870693" y="2696485"/>
            <a:ext cx="9416796" cy="420660"/>
            <a:chOff x="0" y="28323"/>
            <a:chExt cx="10079736" cy="1425060"/>
          </a:xfrm>
        </p:grpSpPr>
        <p:sp>
          <p:nvSpPr>
            <p:cNvPr id="9" name="Rechthoek: afgeronde hoeken 8">
              <a:extLst>
                <a:ext uri="{FF2B5EF4-FFF2-40B4-BE49-F238E27FC236}">
                  <a16:creationId xmlns:a16="http://schemas.microsoft.com/office/drawing/2014/main" id="{878F95F8-221F-8C0F-27E7-9B8E2C28B8F3}"/>
                </a:ext>
              </a:extLst>
            </p:cNvPr>
            <p:cNvSpPr/>
            <p:nvPr/>
          </p:nvSpPr>
          <p:spPr>
            <a:xfrm>
              <a:off x="0" y="28323"/>
              <a:ext cx="10079736" cy="1425060"/>
            </a:xfrm>
            <a:prstGeom prst="roundRect">
              <a:avLst/>
            </a:prstGeom>
            <a:solidFill>
              <a:srgbClr val="123E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Rechthoek: afgeronde hoeken 4">
              <a:extLst>
                <a:ext uri="{FF2B5EF4-FFF2-40B4-BE49-F238E27FC236}">
                  <a16:creationId xmlns:a16="http://schemas.microsoft.com/office/drawing/2014/main" id="{8B0FF24B-985F-75BD-B301-EF6DEBA89EB8}"/>
                </a:ext>
              </a:extLst>
            </p:cNvPr>
            <p:cNvSpPr txBox="1"/>
            <p:nvPr/>
          </p:nvSpPr>
          <p:spPr>
            <a:xfrm>
              <a:off x="69566" y="97889"/>
              <a:ext cx="9940604" cy="12859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980" tIns="220980" rIns="220980" bIns="220980" numCol="1" spcCol="1270" anchor="ctr" anchorCtr="0">
              <a:noAutofit/>
            </a:bodyPr>
            <a:lstStyle/>
            <a:p>
              <a:pPr marL="0" marR="0" lvl="0" indent="0" algn="l" defTabSz="2578100" rtl="0" eaLnBrk="1" fontAlgn="auto" latinLnBrk="0" hangingPunct="1">
                <a:lnSpc>
                  <a:spcPct val="90000"/>
                </a:lnSpc>
                <a:spcBef>
                  <a:spcPct val="0"/>
                </a:spcBef>
                <a:spcAft>
                  <a:spcPct val="35000"/>
                </a:spcAft>
                <a:buClrTx/>
                <a:buSzTx/>
                <a:buFontTx/>
                <a:buNone/>
                <a:tabLst/>
                <a:defRPr/>
              </a:pPr>
              <a:r>
                <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rPr>
                <a:t>2. Gerechtelijke uithuiszetting</a:t>
              </a:r>
            </a:p>
          </p:txBody>
        </p:sp>
      </p:grpSp>
      <p:grpSp>
        <p:nvGrpSpPr>
          <p:cNvPr id="11" name="Groep 10">
            <a:extLst>
              <a:ext uri="{FF2B5EF4-FFF2-40B4-BE49-F238E27FC236}">
                <a16:creationId xmlns:a16="http://schemas.microsoft.com/office/drawing/2014/main" id="{9866C36F-333E-825B-1510-28CD624AE0D4}"/>
              </a:ext>
            </a:extLst>
          </p:cNvPr>
          <p:cNvGrpSpPr/>
          <p:nvPr/>
        </p:nvGrpSpPr>
        <p:grpSpPr>
          <a:xfrm>
            <a:off x="903189" y="3901992"/>
            <a:ext cx="9416796" cy="420660"/>
            <a:chOff x="0" y="5261978"/>
            <a:chExt cx="10079736" cy="1425060"/>
          </a:xfrm>
        </p:grpSpPr>
        <p:sp>
          <p:nvSpPr>
            <p:cNvPr id="12" name="Rechthoek: afgeronde hoeken 11">
              <a:extLst>
                <a:ext uri="{FF2B5EF4-FFF2-40B4-BE49-F238E27FC236}">
                  <a16:creationId xmlns:a16="http://schemas.microsoft.com/office/drawing/2014/main" id="{8AD6CC3C-2AE8-44C1-6008-DBB9630022A3}"/>
                </a:ext>
              </a:extLst>
            </p:cNvPr>
            <p:cNvSpPr/>
            <p:nvPr/>
          </p:nvSpPr>
          <p:spPr>
            <a:xfrm>
              <a:off x="0" y="5261978"/>
              <a:ext cx="10079736" cy="1425060"/>
            </a:xfrm>
            <a:prstGeom prst="roundRect">
              <a:avLst/>
            </a:prstGeom>
            <a:solidFill>
              <a:srgbClr val="123E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Rechthoek: afgeronde hoeken 4">
              <a:extLst>
                <a:ext uri="{FF2B5EF4-FFF2-40B4-BE49-F238E27FC236}">
                  <a16:creationId xmlns:a16="http://schemas.microsoft.com/office/drawing/2014/main" id="{494F92EA-3A0C-9ED1-6604-137EAD03FD29}"/>
                </a:ext>
              </a:extLst>
            </p:cNvPr>
            <p:cNvSpPr txBox="1"/>
            <p:nvPr/>
          </p:nvSpPr>
          <p:spPr>
            <a:xfrm>
              <a:off x="0" y="5353892"/>
              <a:ext cx="9940604" cy="12859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980" tIns="220980" rIns="220980" bIns="220980" numCol="1" spcCol="1270" anchor="ctr" anchorCtr="0">
              <a:noAutofit/>
            </a:bodyPr>
            <a:lstStyle/>
            <a:p>
              <a:pPr marL="0" marR="0" lvl="0" indent="0" algn="l" defTabSz="2578100" rtl="0" eaLnBrk="1" fontAlgn="auto" latinLnBrk="0" hangingPunct="1">
                <a:lnSpc>
                  <a:spcPct val="90000"/>
                </a:lnSpc>
                <a:spcBef>
                  <a:spcPct val="0"/>
                </a:spcBef>
                <a:spcAft>
                  <a:spcPct val="35000"/>
                </a:spcAft>
                <a:buClrTx/>
                <a:buSzTx/>
                <a:buFontTx/>
                <a:buNone/>
                <a:tabLst/>
                <a:defRPr/>
              </a:pPr>
              <a:r>
                <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rPr>
                <a:t>3. Administratieve uithuiszetting</a:t>
              </a:r>
            </a:p>
          </p:txBody>
        </p:sp>
      </p:grpSp>
      <p:sp>
        <p:nvSpPr>
          <p:cNvPr id="15" name="Tekstvak 14">
            <a:extLst>
              <a:ext uri="{FF2B5EF4-FFF2-40B4-BE49-F238E27FC236}">
                <a16:creationId xmlns:a16="http://schemas.microsoft.com/office/drawing/2014/main" id="{27484E1F-5B4D-0C2F-F5B1-BC82FFBEE62C}"/>
              </a:ext>
            </a:extLst>
          </p:cNvPr>
          <p:cNvSpPr txBox="1"/>
          <p:nvPr/>
        </p:nvSpPr>
        <p:spPr>
          <a:xfrm>
            <a:off x="870693" y="2149456"/>
            <a:ext cx="9351806"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1800" b="0" i="0" u="none" strike="noStrike" kern="1200" cap="none" spc="0" normalizeH="0" baseline="0" noProof="0" dirty="0">
                <a:ln>
                  <a:noFill/>
                </a:ln>
                <a:solidFill>
                  <a:srgbClr val="E89900"/>
                </a:solidFill>
                <a:effectLst/>
                <a:uLnTx/>
                <a:uFillTx/>
                <a:latin typeface="Aptos" panose="02110004020202020204"/>
                <a:ea typeface="+mn-ea"/>
                <a:cs typeface="+mn-cs"/>
              </a:rPr>
              <a:t>Verhuurder zet eigenhandig huurder uit de woning</a:t>
            </a:r>
          </a:p>
        </p:txBody>
      </p:sp>
      <p:sp>
        <p:nvSpPr>
          <p:cNvPr id="17" name="Tekstvak 16">
            <a:extLst>
              <a:ext uri="{FF2B5EF4-FFF2-40B4-BE49-F238E27FC236}">
                <a16:creationId xmlns:a16="http://schemas.microsoft.com/office/drawing/2014/main" id="{1C6ADB44-704E-4ABA-0F95-83F341F68418}"/>
              </a:ext>
            </a:extLst>
          </p:cNvPr>
          <p:cNvSpPr txBox="1"/>
          <p:nvPr/>
        </p:nvSpPr>
        <p:spPr>
          <a:xfrm>
            <a:off x="968180" y="3323988"/>
            <a:ext cx="9351805"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1800" b="0" i="0" u="none" strike="noStrike" kern="1200" cap="none" spc="0" normalizeH="0" baseline="0" noProof="0" dirty="0">
                <a:ln>
                  <a:noFill/>
                </a:ln>
                <a:solidFill>
                  <a:srgbClr val="E89900"/>
                </a:solidFill>
                <a:effectLst/>
                <a:uLnTx/>
                <a:uFillTx/>
                <a:latin typeface="Aptos" panose="02110004020202020204"/>
                <a:ea typeface="+mn-ea"/>
                <a:cs typeface="+mn-cs"/>
              </a:rPr>
              <a:t>Opgelegd door Vrederechter of REA op vraag van verhuurder</a:t>
            </a:r>
          </a:p>
        </p:txBody>
      </p:sp>
      <p:sp>
        <p:nvSpPr>
          <p:cNvPr id="18" name="Tekstvak 17">
            <a:extLst>
              <a:ext uri="{FF2B5EF4-FFF2-40B4-BE49-F238E27FC236}">
                <a16:creationId xmlns:a16="http://schemas.microsoft.com/office/drawing/2014/main" id="{0BC7322A-3C77-E96A-41B3-946FBA8812DB}"/>
              </a:ext>
            </a:extLst>
          </p:cNvPr>
          <p:cNvSpPr txBox="1"/>
          <p:nvPr/>
        </p:nvSpPr>
        <p:spPr>
          <a:xfrm>
            <a:off x="870693" y="4554258"/>
            <a:ext cx="9351805"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1800" b="0" i="0" u="none" strike="noStrike" kern="1200" cap="none" spc="0" normalizeH="0" baseline="0" noProof="0" dirty="0">
                <a:ln>
                  <a:noFill/>
                </a:ln>
                <a:solidFill>
                  <a:srgbClr val="E89900"/>
                </a:solidFill>
                <a:effectLst/>
                <a:uLnTx/>
                <a:uFillTx/>
                <a:latin typeface="Aptos" panose="02110004020202020204"/>
                <a:ea typeface="+mn-ea"/>
                <a:cs typeface="+mn-cs"/>
              </a:rPr>
              <a:t>Vb. bij onbewoonbaarverklaring wegens risico voor bewoners of openbare veiligheid</a:t>
            </a:r>
          </a:p>
        </p:txBody>
      </p:sp>
      <p:grpSp>
        <p:nvGrpSpPr>
          <p:cNvPr id="14" name="Groep 13">
            <a:extLst>
              <a:ext uri="{FF2B5EF4-FFF2-40B4-BE49-F238E27FC236}">
                <a16:creationId xmlns:a16="http://schemas.microsoft.com/office/drawing/2014/main" id="{E1CAA06D-C6D5-1E62-8C32-F0737138231C}"/>
              </a:ext>
            </a:extLst>
          </p:cNvPr>
          <p:cNvGrpSpPr/>
          <p:nvPr/>
        </p:nvGrpSpPr>
        <p:grpSpPr>
          <a:xfrm>
            <a:off x="903189" y="5152672"/>
            <a:ext cx="9416796" cy="420660"/>
            <a:chOff x="0" y="5261978"/>
            <a:chExt cx="10079736" cy="1425060"/>
          </a:xfrm>
        </p:grpSpPr>
        <p:sp>
          <p:nvSpPr>
            <p:cNvPr id="16" name="Rechthoek: afgeronde hoeken 15">
              <a:extLst>
                <a:ext uri="{FF2B5EF4-FFF2-40B4-BE49-F238E27FC236}">
                  <a16:creationId xmlns:a16="http://schemas.microsoft.com/office/drawing/2014/main" id="{F6477192-F75D-6E4E-32C6-82417447A8C9}"/>
                </a:ext>
              </a:extLst>
            </p:cNvPr>
            <p:cNvSpPr/>
            <p:nvPr/>
          </p:nvSpPr>
          <p:spPr>
            <a:xfrm>
              <a:off x="0" y="5261978"/>
              <a:ext cx="10079736" cy="1425060"/>
            </a:xfrm>
            <a:prstGeom prst="roundRect">
              <a:avLst/>
            </a:prstGeom>
            <a:solidFill>
              <a:srgbClr val="123E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Rechthoek: afgeronde hoeken 4">
              <a:extLst>
                <a:ext uri="{FF2B5EF4-FFF2-40B4-BE49-F238E27FC236}">
                  <a16:creationId xmlns:a16="http://schemas.microsoft.com/office/drawing/2014/main" id="{90CAE60D-5110-D2D3-6CFF-A6F499E6E759}"/>
                </a:ext>
              </a:extLst>
            </p:cNvPr>
            <p:cNvSpPr txBox="1"/>
            <p:nvPr/>
          </p:nvSpPr>
          <p:spPr>
            <a:xfrm>
              <a:off x="0" y="5353893"/>
              <a:ext cx="9940604" cy="12859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980" tIns="220980" rIns="220980" bIns="220980" numCol="1" spcCol="1270" anchor="ctr" anchorCtr="0">
              <a:noAutofit/>
            </a:bodyPr>
            <a:lstStyle/>
            <a:p>
              <a:pPr marL="0" marR="0" lvl="0" indent="0" algn="l" defTabSz="2578100" rtl="0" eaLnBrk="1" fontAlgn="auto" latinLnBrk="0" hangingPunct="1">
                <a:lnSpc>
                  <a:spcPct val="90000"/>
                </a:lnSpc>
                <a:spcBef>
                  <a:spcPct val="0"/>
                </a:spcBef>
                <a:spcAft>
                  <a:spcPct val="35000"/>
                </a:spcAft>
                <a:buClrTx/>
                <a:buSzTx/>
                <a:buFontTx/>
                <a:buNone/>
                <a:tabLst/>
                <a:defRPr/>
              </a:pPr>
              <a:r>
                <a:rPr lang="nl-BE" sz="2400" noProof="0" dirty="0">
                  <a:solidFill>
                    <a:srgbClr val="E89900"/>
                  </a:solidFill>
                  <a:latin typeface="Aptos" panose="02110004020202020204"/>
                </a:rPr>
                <a:t>4</a:t>
              </a:r>
              <a:r>
                <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rPr>
                <a:t>. Vierde type? </a:t>
              </a:r>
            </a:p>
          </p:txBody>
        </p:sp>
      </p:grpSp>
      <p:sp>
        <p:nvSpPr>
          <p:cNvPr id="20" name="Tekstvak 19">
            <a:extLst>
              <a:ext uri="{FF2B5EF4-FFF2-40B4-BE49-F238E27FC236}">
                <a16:creationId xmlns:a16="http://schemas.microsoft.com/office/drawing/2014/main" id="{945E04BE-FEBB-A37E-DA84-A7FE06D6F84B}"/>
              </a:ext>
            </a:extLst>
          </p:cNvPr>
          <p:cNvSpPr txBox="1"/>
          <p:nvPr/>
        </p:nvSpPr>
        <p:spPr>
          <a:xfrm>
            <a:off x="935684" y="5757936"/>
            <a:ext cx="9351805"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1800" b="0" i="0" u="none" strike="noStrike" kern="1200" cap="none" spc="0" normalizeH="0" baseline="0" noProof="0" dirty="0">
                <a:ln>
                  <a:noFill/>
                </a:ln>
                <a:solidFill>
                  <a:srgbClr val="E89900"/>
                </a:solidFill>
                <a:effectLst/>
                <a:uLnTx/>
                <a:uFillTx/>
                <a:latin typeface="Aptos" panose="02110004020202020204"/>
                <a:ea typeface="+mn-ea"/>
                <a:cs typeface="+mn-cs"/>
              </a:rPr>
              <a:t>Vrijwillige uithuiszetting </a:t>
            </a:r>
          </a:p>
        </p:txBody>
      </p:sp>
    </p:spTree>
    <p:extLst>
      <p:ext uri="{BB962C8B-B14F-4D97-AF65-F5344CB8AC3E}">
        <p14:creationId xmlns:p14="http://schemas.microsoft.com/office/powerpoint/2010/main" val="2284872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73CBAC9C-F324-8835-885B-39755459156E}"/>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A6E5C994-26FB-9DB2-93DE-55EEBD6B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3D172E03-AADD-337F-BB44-3506E27B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EBBD700C-0FD2-EAEE-0338-928C4357BF90}"/>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nl-BE" sz="4000" noProof="0" dirty="0">
                <a:solidFill>
                  <a:schemeClr val="bg1"/>
                </a:solidFill>
              </a:rPr>
              <a:t>Uithuiszetting en dakloosheid</a:t>
            </a:r>
          </a:p>
        </p:txBody>
      </p:sp>
      <p:sp>
        <p:nvSpPr>
          <p:cNvPr id="3" name="Tijdelijke aanduiding voor tekst 2">
            <a:extLst>
              <a:ext uri="{FF2B5EF4-FFF2-40B4-BE49-F238E27FC236}">
                <a16:creationId xmlns:a16="http://schemas.microsoft.com/office/drawing/2014/main" id="{8F84C9CD-8B53-776E-196A-8A4A7B58F801}"/>
              </a:ext>
            </a:extLst>
          </p:cNvPr>
          <p:cNvSpPr>
            <a:spLocks noGrp="1"/>
          </p:cNvSpPr>
          <p:nvPr>
            <p:ph type="body" idx="1"/>
          </p:nvPr>
        </p:nvSpPr>
        <p:spPr>
          <a:xfrm>
            <a:off x="761803" y="1773497"/>
            <a:ext cx="5328099" cy="4848607"/>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Vaak schrijnende situaties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Samenloop van omstandigheden:</a:t>
            </a:r>
          </a:p>
          <a:p>
            <a:pPr lvl="1">
              <a:spcBef>
                <a:spcPts val="1000"/>
              </a:spcBef>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Financiële moeilijkheden</a:t>
            </a:r>
          </a:p>
          <a:p>
            <a:pPr marR="0" lvl="1" fontAlgn="auto">
              <a:spcBef>
                <a:spcPts val="1000"/>
              </a:spcBef>
              <a:spcAft>
                <a:spcPts val="0"/>
              </a:spcAft>
              <a:buClrTx/>
              <a:buSzTx/>
              <a:tabLst/>
              <a:defRPr/>
            </a:pPr>
            <a:r>
              <a:rPr lang="nl-BE" sz="1600" noProof="0" dirty="0">
                <a:solidFill>
                  <a:srgbClr val="E89900"/>
                </a:solidFill>
                <a:latin typeface="Aptos" panose="02110004020202020204"/>
              </a:rPr>
              <a:t>Grotere schuldenlast</a:t>
            </a:r>
          </a:p>
          <a:p>
            <a:pPr marR="0" lvl="1" fontAlgn="auto">
              <a:spcBef>
                <a:spcPts val="1000"/>
              </a:spcBef>
              <a:spcAft>
                <a:spcPts val="0"/>
              </a:spcAft>
              <a:buClrTx/>
              <a:buSzTx/>
              <a:tabLst/>
              <a:defRPr/>
            </a:pPr>
            <a:r>
              <a:rPr lang="nl-BE" sz="1600" noProof="0" dirty="0">
                <a:solidFill>
                  <a:srgbClr val="E89900"/>
                </a:solidFill>
                <a:latin typeface="Aptos" panose="02110004020202020204"/>
              </a:rPr>
              <a:t>Korte termijn voor zoektocht naar nieuwe woonst</a:t>
            </a:r>
          </a:p>
          <a:p>
            <a:pPr marL="0" marR="0" lvl="0" indent="0" algn="l" defTabSz="914400" rtl="0" eaLnBrk="1" fontAlgn="auto" latinLnBrk="0" hangingPunct="1">
              <a:lnSpc>
                <a:spcPct val="90000"/>
              </a:lnSpc>
              <a:spcBef>
                <a:spcPts val="1000"/>
              </a:spcBef>
              <a:spcAft>
                <a:spcPts val="0"/>
              </a:spcAft>
              <a:buClrTx/>
              <a:buSzTx/>
              <a:buNone/>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      	dakloosheid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Vermindering van het aantal uithuiszettingen = strategische doelstelling Actieplan ter voorkoming en bestrijding van dak- en thuisloosheid 2020-2024</a:t>
            </a:r>
          </a:p>
        </p:txBody>
      </p:sp>
      <p:sp>
        <p:nvSpPr>
          <p:cNvPr id="4" name="Tijdelijke aanduiding voor dianummer 3">
            <a:extLst>
              <a:ext uri="{FF2B5EF4-FFF2-40B4-BE49-F238E27FC236}">
                <a16:creationId xmlns:a16="http://schemas.microsoft.com/office/drawing/2014/main" id="{3F43D65B-6EDB-F789-01C9-629C1F98CA53}"/>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FF5E3102-9B9E-6244-9F6D-DB668BC9EC87}"/>
              </a:ext>
            </a:extLst>
          </p:cNvPr>
          <p:cNvPicPr>
            <a:picLocks noChangeAspect="1"/>
          </p:cNvPicPr>
          <p:nvPr/>
        </p:nvPicPr>
        <p:blipFill>
          <a:blip r:embed="rId2"/>
          <a:stretch>
            <a:fillRect/>
          </a:stretch>
        </p:blipFill>
        <p:spPr>
          <a:xfrm>
            <a:off x="8635994" y="275618"/>
            <a:ext cx="3054361" cy="6346486"/>
          </a:xfrm>
          <a:prstGeom prst="rect">
            <a:avLst/>
          </a:prstGeom>
        </p:spPr>
      </p:pic>
      <p:sp>
        <p:nvSpPr>
          <p:cNvPr id="5" name="Pijl: rechts 4">
            <a:extLst>
              <a:ext uri="{FF2B5EF4-FFF2-40B4-BE49-F238E27FC236}">
                <a16:creationId xmlns:a16="http://schemas.microsoft.com/office/drawing/2014/main" id="{8E4F9ECC-BF61-1F95-7343-8FE60AFFAE70}"/>
              </a:ext>
            </a:extLst>
          </p:cNvPr>
          <p:cNvSpPr/>
          <p:nvPr/>
        </p:nvSpPr>
        <p:spPr>
          <a:xfrm>
            <a:off x="1271016" y="4331524"/>
            <a:ext cx="393192" cy="245055"/>
          </a:xfrm>
          <a:prstGeom prst="rightArrow">
            <a:avLst/>
          </a:prstGeom>
          <a:solidFill>
            <a:srgbClr val="E8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b="1" noProof="0"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726084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8690B731-1CA5-CB28-5D35-D720281A9B1C}"/>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5B0DE58-6C55-3E08-00E0-0FE05C5DC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EE1551E8-B570-C6C1-EE7E-38D6BBD8A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BB648A28-8F38-CF96-2D14-7B76FB2C621A}"/>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Uithuiszetting en EVRM</a:t>
            </a:r>
          </a:p>
        </p:txBody>
      </p:sp>
      <p:sp>
        <p:nvSpPr>
          <p:cNvPr id="3" name="Tijdelijke aanduiding voor tekst 2">
            <a:extLst>
              <a:ext uri="{FF2B5EF4-FFF2-40B4-BE49-F238E27FC236}">
                <a16:creationId xmlns:a16="http://schemas.microsoft.com/office/drawing/2014/main" id="{0F6EE9EE-0C60-1148-B681-F7DAFFA7ABA0}"/>
              </a:ext>
            </a:extLst>
          </p:cNvPr>
          <p:cNvSpPr>
            <a:spLocks noGrp="1"/>
          </p:cNvSpPr>
          <p:nvPr>
            <p:ph type="body" idx="1"/>
          </p:nvPr>
        </p:nvSpPr>
        <p:spPr>
          <a:xfrm>
            <a:off x="761803" y="1578430"/>
            <a:ext cx="11060083" cy="4310742"/>
          </a:xfrm>
        </p:spPr>
        <p:txBody>
          <a:bodyPr vert="horz" lIns="91440" tIns="45720" rIns="91440" bIns="45720" rtlCol="0" anchor="ctr">
            <a:normAutofit/>
          </a:bodyPr>
          <a:lstStyle/>
          <a:p>
            <a:pPr algn="just"/>
            <a:r>
              <a:rPr lang="nl-BE" sz="2000" noProof="0" dirty="0">
                <a:solidFill>
                  <a:srgbClr val="E89900"/>
                </a:solidFill>
              </a:rPr>
              <a:t>Artikel 8 EVRM: Recht op eerbiediging van privé-, familie- en gezinsleven</a:t>
            </a:r>
          </a:p>
          <a:p>
            <a:pPr marL="457200" lvl="1" indent="0" algn="just">
              <a:buNone/>
            </a:pPr>
            <a:r>
              <a:rPr lang="nl-BE" sz="1600" i="1" noProof="0" dirty="0">
                <a:solidFill>
                  <a:srgbClr val="E89900"/>
                </a:solidFill>
              </a:rPr>
              <a:t>“1. Een ieder heeft recht op respect voor zijn privé leven, zijn familie- en gezinsleven, zijn woning en zijn correspondentie.</a:t>
            </a:r>
          </a:p>
          <a:p>
            <a:pPr marL="457200" lvl="1" indent="0" algn="just">
              <a:buNone/>
            </a:pPr>
            <a:r>
              <a:rPr lang="nl-BE" sz="1600" i="1" noProof="0" dirty="0">
                <a:solidFill>
                  <a:srgbClr val="E89900"/>
                </a:solidFill>
              </a:rPr>
              <a:t>2. Geen inmenging van enig openbaar gezag is toegestaan in de uitoefening van dit recht, dan voor zover bij de wet is voorzien en in een democratische samenleving noodzakelijk is in het belang van de nationale veiligheid, de openbare veiligheid of het economisch welzijn van het land, het voorkomen van wanordelijkheden en strafbare feiten, de bescherming van de gezondheid of de goede zeden of voor de bescherming van de rechten en vrijheden van anderen.”</a:t>
            </a:r>
          </a:p>
          <a:p>
            <a:pPr algn="just"/>
            <a:r>
              <a:rPr lang="nl-BE" sz="2000" noProof="0" dirty="0">
                <a:solidFill>
                  <a:srgbClr val="E89900"/>
                </a:solidFill>
              </a:rPr>
              <a:t>Uithuiszetting is niet strijdig met het recht op wonen</a:t>
            </a:r>
          </a:p>
          <a:p>
            <a:pPr algn="just"/>
            <a:r>
              <a:rPr lang="nl-BE" sz="2000" noProof="0" dirty="0">
                <a:solidFill>
                  <a:srgbClr val="E89900"/>
                </a:solidFill>
              </a:rPr>
              <a:t>Dient evenredig, redelijk en proportioneel te zijn</a:t>
            </a:r>
          </a:p>
        </p:txBody>
      </p:sp>
      <p:sp>
        <p:nvSpPr>
          <p:cNvPr id="4" name="Tijdelijke aanduiding voor dianummer 3">
            <a:extLst>
              <a:ext uri="{FF2B5EF4-FFF2-40B4-BE49-F238E27FC236}">
                <a16:creationId xmlns:a16="http://schemas.microsoft.com/office/drawing/2014/main" id="{71A92EA7-A182-0CD8-3910-B489ECA0C7BB}"/>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8AD41EB0-EE30-B2B2-5A03-C897A8A31DB5}"/>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2688483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83611079-370A-18F2-110F-1A58D7C42C29}"/>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3BD7D7A-DD4F-01EA-687E-12FF1759E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D3C97F26-2F85-75CA-D218-E6A1424E9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7391A0DE-37B8-0D77-10C7-65CCA0224915}"/>
              </a:ext>
            </a:extLst>
          </p:cNvPr>
          <p:cNvSpPr>
            <a:spLocks noGrp="1"/>
          </p:cNvSpPr>
          <p:nvPr>
            <p:ph type="title"/>
          </p:nvPr>
        </p:nvSpPr>
        <p:spPr>
          <a:xfrm>
            <a:off x="761803" y="350196"/>
            <a:ext cx="5419542" cy="1624520"/>
          </a:xfrm>
        </p:spPr>
        <p:txBody>
          <a:bodyPr vert="horz" lIns="91440" tIns="45720" rIns="91440" bIns="45720" rtlCol="0" anchor="ctr">
            <a:normAutofit/>
          </a:bodyPr>
          <a:lstStyle/>
          <a:p>
            <a:r>
              <a:rPr lang="nl-BE" sz="4000" noProof="0" dirty="0">
                <a:solidFill>
                  <a:schemeClr val="bg1"/>
                </a:solidFill>
              </a:rPr>
              <a:t>De gerechtelijke uithuiszetting</a:t>
            </a:r>
          </a:p>
        </p:txBody>
      </p:sp>
      <p:sp>
        <p:nvSpPr>
          <p:cNvPr id="3" name="Tijdelijke aanduiding voor tekst 2">
            <a:extLst>
              <a:ext uri="{FF2B5EF4-FFF2-40B4-BE49-F238E27FC236}">
                <a16:creationId xmlns:a16="http://schemas.microsoft.com/office/drawing/2014/main" id="{CC9BF626-BDB2-7A8A-05BA-17D55729C987}"/>
              </a:ext>
            </a:extLst>
          </p:cNvPr>
          <p:cNvSpPr>
            <a:spLocks noGrp="1"/>
          </p:cNvSpPr>
          <p:nvPr>
            <p:ph type="body" idx="1"/>
          </p:nvPr>
        </p:nvSpPr>
        <p:spPr>
          <a:xfrm>
            <a:off x="761803" y="1984297"/>
            <a:ext cx="11060083" cy="4310742"/>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3 kernmomenten: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Inleiding procedure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Veroordeling door Vrederechter / Rechter REA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Effectieve uithuiszetting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3 inleidingswijzen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Verzoekschrift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Dagvaarding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Vrijwillige verschijning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Mededeling aan het OCMW</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Art. 1344ter Ger. W. , art. 46 VWHD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optimaal bijstand verzekeren, verdediging mogelijk maken en nieuwe huisvesting kunnen zoeken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Problematiek verwijderen en opslaan van goederen nog in de woning aanwezig na uithuiszetting </a:t>
            </a:r>
          </a:p>
        </p:txBody>
      </p:sp>
      <p:sp>
        <p:nvSpPr>
          <p:cNvPr id="4" name="Tijdelijke aanduiding voor dianummer 3">
            <a:extLst>
              <a:ext uri="{FF2B5EF4-FFF2-40B4-BE49-F238E27FC236}">
                <a16:creationId xmlns:a16="http://schemas.microsoft.com/office/drawing/2014/main" id="{4FD03C14-98DB-1AF6-1CD9-0E457B87C943}"/>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BF7928FA-8716-8D85-1A1E-5977253A1652}"/>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8" name="Afbeelding 7">
            <a:extLst>
              <a:ext uri="{FF2B5EF4-FFF2-40B4-BE49-F238E27FC236}">
                <a16:creationId xmlns:a16="http://schemas.microsoft.com/office/drawing/2014/main" id="{105BE878-B363-448B-BA81-F7AF34CC902F}"/>
              </a:ext>
            </a:extLst>
          </p:cNvPr>
          <p:cNvPicPr>
            <a:picLocks noChangeAspect="1"/>
          </p:cNvPicPr>
          <p:nvPr/>
        </p:nvPicPr>
        <p:blipFill>
          <a:blip r:embed="rId4"/>
          <a:stretch>
            <a:fillRect/>
          </a:stretch>
        </p:blipFill>
        <p:spPr>
          <a:xfrm>
            <a:off x="5829300" y="1421336"/>
            <a:ext cx="5882086" cy="3905280"/>
          </a:xfrm>
          <a:prstGeom prst="rect">
            <a:avLst/>
          </a:prstGeom>
        </p:spPr>
      </p:pic>
    </p:spTree>
    <p:extLst>
      <p:ext uri="{BB962C8B-B14F-4D97-AF65-F5344CB8AC3E}">
        <p14:creationId xmlns:p14="http://schemas.microsoft.com/office/powerpoint/2010/main" val="3170400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1A960684-B0EB-3AB2-3432-76A59C83C7F7}"/>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F667BE8B-6890-B8EA-AF46-2471C382D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37159703-5592-D3DB-14F6-C818DE1BE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F68D5E3B-7B16-2039-0E15-173E0B3D2FFA}"/>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nl-BE" sz="4000" noProof="0" dirty="0">
                <a:solidFill>
                  <a:schemeClr val="bg1"/>
                </a:solidFill>
              </a:rPr>
              <a:t>Redenen tot uithuiszetting</a:t>
            </a:r>
          </a:p>
        </p:txBody>
      </p:sp>
      <p:sp>
        <p:nvSpPr>
          <p:cNvPr id="3" name="Tijdelijke aanduiding voor tekst 2">
            <a:extLst>
              <a:ext uri="{FF2B5EF4-FFF2-40B4-BE49-F238E27FC236}">
                <a16:creationId xmlns:a16="http://schemas.microsoft.com/office/drawing/2014/main" id="{64C96117-CCBC-DA2C-A6DF-40C8F00DFF91}"/>
              </a:ext>
            </a:extLst>
          </p:cNvPr>
          <p:cNvSpPr>
            <a:spLocks noGrp="1"/>
          </p:cNvSpPr>
          <p:nvPr>
            <p:ph type="body" idx="1"/>
          </p:nvPr>
        </p:nvSpPr>
        <p:spPr>
          <a:xfrm>
            <a:off x="761803" y="1872867"/>
            <a:ext cx="6178492" cy="4848607"/>
          </a:xfrm>
        </p:spPr>
        <p:txBody>
          <a:bodyPr vert="horz" lIns="91440" tIns="45720" rIns="91440" bIns="45720" rtlCol="0" anchor="ctr">
            <a:normAutofit/>
          </a:bodyPr>
          <a:lstStyle/>
          <a:p>
            <a:r>
              <a:rPr lang="nl-BE" sz="2000" noProof="0" dirty="0">
                <a:solidFill>
                  <a:srgbClr val="E89900"/>
                </a:solidFill>
              </a:rPr>
              <a:t>Voornaamste oorzaak = onbetaalde huur </a:t>
            </a:r>
          </a:p>
          <a:p>
            <a:r>
              <a:rPr lang="nl-BE" sz="2000" noProof="0" dirty="0">
                <a:solidFill>
                  <a:srgbClr val="E89900"/>
                </a:solidFill>
              </a:rPr>
              <a:t>Andere oorzaken:</a:t>
            </a:r>
          </a:p>
          <a:p>
            <a:pPr lvl="1">
              <a:buFont typeface="Wingdings" panose="05000000000000000000" pitchFamily="2" charset="2"/>
              <a:buChar char="§"/>
            </a:pPr>
            <a:r>
              <a:rPr lang="nl-BE" sz="1600" noProof="0" dirty="0">
                <a:solidFill>
                  <a:srgbClr val="E89900"/>
                </a:solidFill>
              </a:rPr>
              <a:t>Overlast</a:t>
            </a:r>
          </a:p>
          <a:p>
            <a:pPr lvl="1">
              <a:buFont typeface="Wingdings" panose="05000000000000000000" pitchFamily="2" charset="2"/>
              <a:buChar char="§"/>
            </a:pPr>
            <a:r>
              <a:rPr lang="nl-BE" sz="1600" noProof="0" dirty="0">
                <a:solidFill>
                  <a:srgbClr val="E89900"/>
                </a:solidFill>
              </a:rPr>
              <a:t>Huurschade</a:t>
            </a:r>
          </a:p>
          <a:p>
            <a:pPr lvl="1">
              <a:buFont typeface="Wingdings" panose="05000000000000000000" pitchFamily="2" charset="2"/>
              <a:buChar char="§"/>
            </a:pPr>
            <a:r>
              <a:rPr lang="nl-BE" sz="1600" noProof="0" dirty="0">
                <a:solidFill>
                  <a:srgbClr val="E89900"/>
                </a:solidFill>
              </a:rPr>
              <a:t>Illegale onderhuur</a:t>
            </a:r>
          </a:p>
          <a:p>
            <a:pPr lvl="1">
              <a:buFont typeface="Wingdings" panose="05000000000000000000" pitchFamily="2" charset="2"/>
              <a:buChar char="§"/>
            </a:pPr>
            <a:r>
              <a:rPr lang="nl-BE" sz="1600" noProof="0" dirty="0">
                <a:solidFill>
                  <a:srgbClr val="E89900"/>
                </a:solidFill>
              </a:rPr>
              <a:t>….</a:t>
            </a:r>
          </a:p>
          <a:p>
            <a:r>
              <a:rPr lang="nl-BE" sz="2000" noProof="0" dirty="0">
                <a:solidFill>
                  <a:srgbClr val="E89900"/>
                </a:solidFill>
              </a:rPr>
              <a:t>Cijfers inzake materiële en sociale deprivatie </a:t>
            </a:r>
            <a:r>
              <a:rPr lang="nl-BE" sz="2000" noProof="0" dirty="0">
                <a:solidFill>
                  <a:srgbClr val="E89900"/>
                </a:solidFill>
                <a:sym typeface="Wingdings" panose="05000000000000000000" pitchFamily="2" charset="2"/>
              </a:rPr>
              <a:t> 5.1% Belgische bevolking verklaart niet op tijd de rekeningen (o.a. huur) te kunnen betalen</a:t>
            </a:r>
          </a:p>
          <a:p>
            <a:r>
              <a:rPr lang="nl-BE" sz="2000" noProof="0" dirty="0" err="1">
                <a:solidFill>
                  <a:srgbClr val="E89900"/>
                </a:solidFill>
                <a:sym typeface="Wingdings" panose="05000000000000000000" pitchFamily="2" charset="2"/>
              </a:rPr>
              <a:t>Socio</a:t>
            </a:r>
            <a:r>
              <a:rPr lang="nl-BE" sz="2000" noProof="0" dirty="0">
                <a:solidFill>
                  <a:srgbClr val="E89900"/>
                </a:solidFill>
                <a:sym typeface="Wingdings" panose="05000000000000000000" pitchFamily="2" charset="2"/>
              </a:rPr>
              <a:t>-demografische indicator  10% van de huurders kan niet tijdig rekeningen betalen i.t.t. 3,2% van de eigenaars van een onroerend goed</a:t>
            </a:r>
            <a:endParaRPr lang="nl-BE" sz="2000" noProof="0" dirty="0">
              <a:solidFill>
                <a:srgbClr val="E89900"/>
              </a:solidFill>
            </a:endParaRPr>
          </a:p>
        </p:txBody>
      </p:sp>
      <p:sp>
        <p:nvSpPr>
          <p:cNvPr id="4" name="Tijdelijke aanduiding voor dianummer 3">
            <a:extLst>
              <a:ext uri="{FF2B5EF4-FFF2-40B4-BE49-F238E27FC236}">
                <a16:creationId xmlns:a16="http://schemas.microsoft.com/office/drawing/2014/main" id="{1C35950F-1A02-2F31-1C1C-5F43B13209DF}"/>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Afbeelding 6">
            <a:extLst>
              <a:ext uri="{FF2B5EF4-FFF2-40B4-BE49-F238E27FC236}">
                <a16:creationId xmlns:a16="http://schemas.microsoft.com/office/drawing/2014/main" id="{23BE6F43-E3F3-CBD0-04B2-871585D94607}"/>
              </a:ext>
            </a:extLst>
          </p:cNvPr>
          <p:cNvPicPr>
            <a:picLocks noChangeAspect="1"/>
          </p:cNvPicPr>
          <p:nvPr/>
        </p:nvPicPr>
        <p:blipFill>
          <a:blip r:embed="rId2"/>
          <a:stretch>
            <a:fillRect/>
          </a:stretch>
        </p:blipFill>
        <p:spPr>
          <a:xfrm>
            <a:off x="6912028" y="0"/>
            <a:ext cx="5279970" cy="5353050"/>
          </a:xfrm>
          <a:prstGeom prst="rect">
            <a:avLst/>
          </a:prstGeom>
        </p:spPr>
      </p:pic>
    </p:spTree>
    <p:extLst>
      <p:ext uri="{BB962C8B-B14F-4D97-AF65-F5344CB8AC3E}">
        <p14:creationId xmlns:p14="http://schemas.microsoft.com/office/powerpoint/2010/main" val="3867974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AEFF39-F6CC-39C4-D168-AA6D2FAFE4B6}"/>
              </a:ext>
            </a:extLst>
          </p:cNvPr>
          <p:cNvSpPr>
            <a:spLocks noGrp="1"/>
          </p:cNvSpPr>
          <p:nvPr>
            <p:ph type="title"/>
          </p:nvPr>
        </p:nvSpPr>
        <p:spPr>
          <a:xfrm>
            <a:off x="751114" y="546401"/>
            <a:ext cx="10416720" cy="1198069"/>
          </a:xfrm>
        </p:spPr>
        <p:txBody>
          <a:bodyPr>
            <a:normAutofit/>
          </a:bodyPr>
          <a:lstStyle/>
          <a:p>
            <a:r>
              <a:rPr lang="nl-BE" sz="4000" noProof="0" dirty="0">
                <a:solidFill>
                  <a:schemeClr val="bg1"/>
                </a:solidFill>
              </a:rPr>
              <a:t>Verloop procedure: 2 pistes </a:t>
            </a:r>
          </a:p>
        </p:txBody>
      </p:sp>
      <p:sp>
        <p:nvSpPr>
          <p:cNvPr id="4" name="Tijdelijke aanduiding voor dianummer 3">
            <a:extLst>
              <a:ext uri="{FF2B5EF4-FFF2-40B4-BE49-F238E27FC236}">
                <a16:creationId xmlns:a16="http://schemas.microsoft.com/office/drawing/2014/main" id="{9322EFD7-C38A-3A33-226F-5CF6825E8182}"/>
              </a:ext>
            </a:extLst>
          </p:cNvPr>
          <p:cNvSpPr>
            <a:spLocks noGrp="1"/>
          </p:cNvSpPr>
          <p:nvPr>
            <p:ph type="sldNum" sz="quarter" idx="12"/>
          </p:nvPr>
        </p:nvSpPr>
        <p:spPr/>
        <p:txBody>
          <a:bodyPr/>
          <a:lstStyle/>
          <a:p>
            <a:fld id="{1CB9B0C7-8A7F-4538-A774-BB66D7CB9D95}" type="slidenum">
              <a:rPr lang="nl-BE" noProof="0" smtClean="0"/>
              <a:t>10</a:t>
            </a:fld>
            <a:endParaRPr lang="nl-BE" noProof="0" dirty="0"/>
          </a:p>
        </p:txBody>
      </p:sp>
      <p:pic>
        <p:nvPicPr>
          <p:cNvPr id="5" name="Afbeelding 4">
            <a:extLst>
              <a:ext uri="{FF2B5EF4-FFF2-40B4-BE49-F238E27FC236}">
                <a16:creationId xmlns:a16="http://schemas.microsoft.com/office/drawing/2014/main" id="{5355563C-ADEB-33BB-F046-30EDE554C6C5}"/>
              </a:ext>
            </a:extLst>
          </p:cNvPr>
          <p:cNvPicPr>
            <a:picLocks noChangeAspect="1"/>
          </p:cNvPicPr>
          <p:nvPr/>
        </p:nvPicPr>
        <p:blipFill>
          <a:blip r:embed="rId2"/>
          <a:stretch>
            <a:fillRect/>
          </a:stretch>
        </p:blipFill>
        <p:spPr>
          <a:xfrm>
            <a:off x="9322321" y="5935690"/>
            <a:ext cx="1932599" cy="420660"/>
          </a:xfrm>
          <a:prstGeom prst="rect">
            <a:avLst/>
          </a:prstGeom>
        </p:spPr>
      </p:pic>
      <p:graphicFrame>
        <p:nvGraphicFramePr>
          <p:cNvPr id="9" name="Tijdelijke aanduiding voor tekst 2">
            <a:extLst>
              <a:ext uri="{FF2B5EF4-FFF2-40B4-BE49-F238E27FC236}">
                <a16:creationId xmlns:a16="http://schemas.microsoft.com/office/drawing/2014/main" id="{4A84AE5B-97FA-7561-2896-77EBE8F7A33D}"/>
              </a:ext>
            </a:extLst>
          </p:cNvPr>
          <p:cNvGraphicFramePr/>
          <p:nvPr>
            <p:extLst>
              <p:ext uri="{D42A27DB-BD31-4B8C-83A1-F6EECF244321}">
                <p14:modId xmlns:p14="http://schemas.microsoft.com/office/powerpoint/2010/main" val="1089201990"/>
              </p:ext>
            </p:extLst>
          </p:nvPr>
        </p:nvGraphicFramePr>
        <p:xfrm>
          <a:off x="353785" y="2650008"/>
          <a:ext cx="11484429" cy="2800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Graphic 13" descr="Badge Tick1 met effen opvulling">
            <a:extLst>
              <a:ext uri="{FF2B5EF4-FFF2-40B4-BE49-F238E27FC236}">
                <a16:creationId xmlns:a16="http://schemas.microsoft.com/office/drawing/2014/main" id="{7378D8EC-6157-5F1B-6E74-54F4871F768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27150" y="1641097"/>
            <a:ext cx="1241503" cy="1241503"/>
          </a:xfrm>
          <a:prstGeom prst="rect">
            <a:avLst/>
          </a:prstGeom>
        </p:spPr>
      </p:pic>
      <p:pic>
        <p:nvPicPr>
          <p:cNvPr id="16" name="Graphic 15" descr="Badge kruis met effen opvulling">
            <a:extLst>
              <a:ext uri="{FF2B5EF4-FFF2-40B4-BE49-F238E27FC236}">
                <a16:creationId xmlns:a16="http://schemas.microsoft.com/office/drawing/2014/main" id="{BB903328-3552-3FB3-897C-EC76D254AED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01570" y="1641097"/>
            <a:ext cx="1241502" cy="1241502"/>
          </a:xfrm>
          <a:prstGeom prst="rect">
            <a:avLst/>
          </a:prstGeom>
        </p:spPr>
      </p:pic>
    </p:spTree>
    <p:extLst>
      <p:ext uri="{BB962C8B-B14F-4D97-AF65-F5344CB8AC3E}">
        <p14:creationId xmlns:p14="http://schemas.microsoft.com/office/powerpoint/2010/main" val="2726602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9905577A-39B4-7C5B-68DC-FE6F7285C557}"/>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400C6015-BF52-405A-8277-6877A9E2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18DFEE40-9B1A-8020-98EC-9DFFCB23F6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D08C01F4-1873-130E-2C93-9FAEC5545AC2}"/>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Verloop procedure: rol OCMW</a:t>
            </a:r>
          </a:p>
        </p:txBody>
      </p:sp>
      <p:sp>
        <p:nvSpPr>
          <p:cNvPr id="3" name="Tijdelijke aanduiding voor tekst 2">
            <a:extLst>
              <a:ext uri="{FF2B5EF4-FFF2-40B4-BE49-F238E27FC236}">
                <a16:creationId xmlns:a16="http://schemas.microsoft.com/office/drawing/2014/main" id="{1B7DF9AC-A268-3842-BBFD-77B6622A6D46}"/>
              </a:ext>
            </a:extLst>
          </p:cNvPr>
          <p:cNvSpPr>
            <a:spLocks noGrp="1"/>
          </p:cNvSpPr>
          <p:nvPr>
            <p:ph type="body" idx="1"/>
          </p:nvPr>
        </p:nvSpPr>
        <p:spPr>
          <a:xfrm>
            <a:off x="761802" y="2185416"/>
            <a:ext cx="11060083" cy="3737208"/>
          </a:xfrm>
        </p:spPr>
        <p:txBody>
          <a:bodyPr vert="horz" lIns="91440" tIns="45720" rIns="91440" bIns="45720" rtlCol="0" anchor="ctr">
            <a:norm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BE" sz="2000" noProof="0" dirty="0">
              <a:solidFill>
                <a:srgbClr val="E89900"/>
              </a:solidFill>
              <a:latin typeface="Aptos" panose="0211000402020202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Rol van het OCMW?</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Doorgaans op voorhand verwittigd, tenzij huurder dit niet wenst (art. 1344bis Ger. W., e.v., art. 46 VWHD</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Bemiddeling met verhuurder</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Passende, wettelijk voorziene hulp bij vonnis tot uithuiszetting</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Zoektocht naar nieuwe geschikte huisvesting of noodopvang</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Hulp bij huurwaarborg</a:t>
            </a:r>
          </a:p>
          <a:p>
            <a:pPr marL="457200" lvl="1" indent="0">
              <a:lnSpc>
                <a:spcPct val="100000"/>
              </a:lnSpc>
              <a:spcBef>
                <a:spcPts val="0"/>
              </a:spcBef>
              <a:buNone/>
              <a:defRPr/>
            </a:pPr>
            <a:endParaRPr lang="nl-BE" sz="1600" noProof="0" dirty="0">
              <a:solidFill>
                <a:srgbClr val="E89900"/>
              </a:solidFill>
              <a:latin typeface="Aptos" panose="02110004020202020204"/>
            </a:endParaRPr>
          </a:p>
          <a:p>
            <a:pPr marL="457200" lvl="1" indent="0">
              <a:lnSpc>
                <a:spcPct val="100000"/>
              </a:lnSpc>
              <a:spcBef>
                <a:spcPts val="0"/>
              </a:spcBef>
              <a:buNone/>
              <a:defRPr/>
            </a:pPr>
            <a:endParaRPr lang="nl-BE" sz="1600" noProof="0" dirty="0">
              <a:solidFill>
                <a:srgbClr val="E89900"/>
              </a:solidFill>
              <a:latin typeface="Aptos" panose="02110004020202020204"/>
            </a:endParaRPr>
          </a:p>
        </p:txBody>
      </p:sp>
      <p:sp>
        <p:nvSpPr>
          <p:cNvPr id="4" name="Tijdelijke aanduiding voor dianummer 3">
            <a:extLst>
              <a:ext uri="{FF2B5EF4-FFF2-40B4-BE49-F238E27FC236}">
                <a16:creationId xmlns:a16="http://schemas.microsoft.com/office/drawing/2014/main" id="{68D4B17D-1157-F321-01B5-820B7D6CDED6}"/>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8C35E967-25A5-387E-A0AC-C70FFF2CF262}"/>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1780664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5E6549C2-CD3A-1A23-B7D0-A03DBE776E44}"/>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F48A3C4C-08CC-83B8-B5D4-7C822DD5F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63FFFD96-0420-1027-BA3D-2C33E77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84BE4905-FBAD-95A7-E5DF-CA5BDD2A50F3}"/>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Verloop procedure: wat met de inboedel?</a:t>
            </a:r>
          </a:p>
        </p:txBody>
      </p:sp>
      <p:sp>
        <p:nvSpPr>
          <p:cNvPr id="3" name="Tijdelijke aanduiding voor tekst 2">
            <a:extLst>
              <a:ext uri="{FF2B5EF4-FFF2-40B4-BE49-F238E27FC236}">
                <a16:creationId xmlns:a16="http://schemas.microsoft.com/office/drawing/2014/main" id="{65B6B0E1-367F-2DA8-9DBD-BAB39E47F787}"/>
              </a:ext>
            </a:extLst>
          </p:cNvPr>
          <p:cNvSpPr>
            <a:spLocks noGrp="1"/>
          </p:cNvSpPr>
          <p:nvPr>
            <p:ph type="body" idx="1"/>
          </p:nvPr>
        </p:nvSpPr>
        <p:spPr>
          <a:xfrm>
            <a:off x="761802" y="2285998"/>
            <a:ext cx="11060083" cy="2953514"/>
          </a:xfrm>
        </p:spPr>
        <p:txBody>
          <a:bodyPr vert="horz" lIns="91440" tIns="45720" rIns="91440" bIns="45720" rtlCol="0" anchor="ctr">
            <a:norm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err="1">
                <a:ln>
                  <a:noFill/>
                </a:ln>
                <a:solidFill>
                  <a:srgbClr val="E89900"/>
                </a:solidFill>
                <a:effectLst/>
                <a:uLnTx/>
                <a:uFillTx/>
                <a:latin typeface="Aptos" panose="02110004020202020204"/>
                <a:ea typeface="+mn-ea"/>
                <a:cs typeface="+mn-cs"/>
              </a:rPr>
              <a:t>Quid</a:t>
            </a: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 inboedel? </a:t>
            </a:r>
            <a:endParaRPr lang="nl-BE" sz="2000" noProof="0" dirty="0">
              <a:solidFill>
                <a:srgbClr val="E89900"/>
              </a:solidFill>
              <a:latin typeface="Aptos" panose="02110004020202020204"/>
            </a:endParaRPr>
          </a:p>
          <a:p>
            <a:pPr lvl="1">
              <a:lnSpc>
                <a:spcPct val="100000"/>
              </a:lnSpc>
              <a:spcBef>
                <a:spcPts val="0"/>
              </a:spcBef>
              <a:buFont typeface="Wingdings" panose="05000000000000000000" pitchFamily="2" charset="2"/>
              <a:buChar char="§"/>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Art. 50 VWHD</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Na betekening vonnis: 1 maand om woning leeg te maken en te verlaten </a:t>
            </a:r>
          </a:p>
          <a:p>
            <a:pPr lvl="1">
              <a:lnSpc>
                <a:spcPct val="100000"/>
              </a:lnSpc>
              <a:spcBef>
                <a:spcPts val="0"/>
              </a:spcBef>
              <a:buFont typeface="Wingdings" panose="05000000000000000000" pitchFamily="2" charset="2"/>
              <a:buChar char="§"/>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Gerechtsdeurwaarder verwittigt OCMW + informatieblad bij betekeningsakte </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Vermelding in exploot van betekening</a:t>
            </a:r>
          </a:p>
          <a:p>
            <a:pPr marL="914400" lvl="2" indent="0">
              <a:lnSpc>
                <a:spcPct val="100000"/>
              </a:lnSpc>
              <a:spcBef>
                <a:spcPts val="0"/>
              </a:spcBef>
              <a:buNone/>
              <a:defRPr/>
            </a:pPr>
            <a:r>
              <a:rPr lang="nl-BE" sz="1200" i="1" noProof="0" dirty="0">
                <a:solidFill>
                  <a:srgbClr val="E89900"/>
                </a:solidFill>
                <a:latin typeface="Aptos" panose="02110004020202020204"/>
              </a:rPr>
              <a:t>“Indien bij de uithuiszetting nog goederen aanwezig zijn in de woning en je niet aanwezig bent om deze op dat moment mee te nemen/op te laden, zullen de goederen opgeladen worden door de Stad Aalst. De Stad zal de goederen maximaal 6 maanden bewaren, tenzij het gaat om bederfelijke goederen (bv. voeding) of goederen die schadelijk zijn voor de openbare hygiëne, gezondheid of veiligheid. Neem contact op met de Stad Aalst: tel. 053 77 93 00 of vul het formulier in op </a:t>
            </a:r>
            <a:r>
              <a:rPr lang="nl-BE" sz="1200" i="1" noProof="0" dirty="0">
                <a:solidFill>
                  <a:srgbClr val="E89900"/>
                </a:solidFill>
                <a:latin typeface="Aptos" panose="02110004020202020204"/>
                <a:hlinkClick r:id="rId3">
                  <a:extLst>
                    <a:ext uri="{A12FA001-AC4F-418D-AE19-62706E023703}">
                      <ahyp:hlinkClr xmlns:ahyp="http://schemas.microsoft.com/office/drawing/2018/hyperlinkcolor" val="tx"/>
                    </a:ext>
                  </a:extLst>
                </a:hlinkClick>
              </a:rPr>
              <a:t>https://aalst.be/formulier/ophalen-inboedel-na-uithuiszetting</a:t>
            </a:r>
            <a:r>
              <a:rPr lang="nl-BE" sz="1200" i="1" noProof="0" dirty="0">
                <a:solidFill>
                  <a:srgbClr val="E89900"/>
                </a:solidFill>
                <a:latin typeface="Aptos" panose="02110004020202020204"/>
              </a:rPr>
              <a:t> om een afspraak te maken om jouw goederen op te halen (opgelet! Je dient eigen vervoer te voorzien).”</a:t>
            </a:r>
          </a:p>
          <a:p>
            <a:pPr lvl="2">
              <a:lnSpc>
                <a:spcPct val="100000"/>
              </a:lnSpc>
              <a:spcBef>
                <a:spcPts val="0"/>
              </a:spcBef>
              <a:buFont typeface="Wingdings" panose="05000000000000000000" pitchFamily="2" charset="2"/>
              <a:buChar char="§"/>
              <a:defRPr/>
            </a:pPr>
            <a:endParaRPr kumimoji="0" lang="nl-BE" sz="12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BCAB3E52-D273-C8E1-7115-3FEC7E5BA814}"/>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12</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F8C7DC5B-BF41-A2F9-8EE1-BFD4E66695D6}"/>
              </a:ext>
            </a:extLst>
          </p:cNvPr>
          <p:cNvPicPr>
            <a:picLocks noChangeAspect="1"/>
          </p:cNvPicPr>
          <p:nvPr/>
        </p:nvPicPr>
        <p:blipFill>
          <a:blip r:embed="rId4"/>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14403717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0A58FEC1-D30E-0242-6200-4D92501513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70EF86-E1F6-3D52-AE6C-6CBCE369219E}"/>
              </a:ext>
            </a:extLst>
          </p:cNvPr>
          <p:cNvSpPr>
            <a:spLocks noGrp="1"/>
          </p:cNvSpPr>
          <p:nvPr>
            <p:ph type="title"/>
          </p:nvPr>
        </p:nvSpPr>
        <p:spPr>
          <a:xfrm>
            <a:off x="8153400" y="365125"/>
            <a:ext cx="3200400" cy="1325563"/>
          </a:xfrm>
        </p:spPr>
        <p:txBody>
          <a:bodyPr vert="horz" lIns="91440" tIns="45720" rIns="91440" bIns="45720" rtlCol="0" anchor="ctr">
            <a:normAutofit/>
          </a:bodyPr>
          <a:lstStyle/>
          <a:p>
            <a:r>
              <a:rPr lang="nl-BE" sz="4000" noProof="0" dirty="0">
                <a:solidFill>
                  <a:schemeClr val="bg1"/>
                </a:solidFill>
              </a:rPr>
              <a:t>Informatieblad</a:t>
            </a:r>
          </a:p>
        </p:txBody>
      </p:sp>
      <p:sp>
        <p:nvSpPr>
          <p:cNvPr id="4" name="Tijdelijke aanduiding voor dianummer 3">
            <a:extLst>
              <a:ext uri="{FF2B5EF4-FFF2-40B4-BE49-F238E27FC236}">
                <a16:creationId xmlns:a16="http://schemas.microsoft.com/office/drawing/2014/main" id="{B0D3E7CD-E198-60BA-BB4F-6E6D63192759}"/>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61C863B9-17F2-6925-C1EC-10592C4935BE}"/>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7" name="Afbeelding 6">
            <a:extLst>
              <a:ext uri="{FF2B5EF4-FFF2-40B4-BE49-F238E27FC236}">
                <a16:creationId xmlns:a16="http://schemas.microsoft.com/office/drawing/2014/main" id="{E235C411-A5C6-36DE-2651-2E4FE0CAC4DB}"/>
              </a:ext>
            </a:extLst>
          </p:cNvPr>
          <p:cNvPicPr>
            <a:picLocks noChangeAspect="1"/>
          </p:cNvPicPr>
          <p:nvPr/>
        </p:nvPicPr>
        <p:blipFill>
          <a:blip r:embed="rId4"/>
          <a:stretch>
            <a:fillRect/>
          </a:stretch>
        </p:blipFill>
        <p:spPr>
          <a:xfrm>
            <a:off x="-1" y="0"/>
            <a:ext cx="6568225" cy="6858000"/>
          </a:xfrm>
          <a:prstGeom prst="rect">
            <a:avLst/>
          </a:prstGeom>
        </p:spPr>
      </p:pic>
    </p:spTree>
    <p:extLst>
      <p:ext uri="{BB962C8B-B14F-4D97-AF65-F5344CB8AC3E}">
        <p14:creationId xmlns:p14="http://schemas.microsoft.com/office/powerpoint/2010/main" val="2953183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CBBD1321-9900-7191-C914-BBF52D4B9A6D}"/>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7960407-7BC5-0C88-B689-C243EC0533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653D8070-243A-C97E-8F98-69FB8DD12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82B19BBF-411B-061C-167F-BD576EE30F1E}"/>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Verloop procedure &amp; Kosten</a:t>
            </a:r>
          </a:p>
        </p:txBody>
      </p:sp>
      <p:sp>
        <p:nvSpPr>
          <p:cNvPr id="3" name="Tijdelijke aanduiding voor tekst 2">
            <a:extLst>
              <a:ext uri="{FF2B5EF4-FFF2-40B4-BE49-F238E27FC236}">
                <a16:creationId xmlns:a16="http://schemas.microsoft.com/office/drawing/2014/main" id="{DA9E995F-E045-5514-37C1-9F697E2EE449}"/>
              </a:ext>
            </a:extLst>
          </p:cNvPr>
          <p:cNvSpPr>
            <a:spLocks noGrp="1"/>
          </p:cNvSpPr>
          <p:nvPr>
            <p:ph type="body" idx="1"/>
          </p:nvPr>
        </p:nvSpPr>
        <p:spPr>
          <a:xfrm>
            <a:off x="761802" y="2055198"/>
            <a:ext cx="11060083" cy="4843236"/>
          </a:xfrm>
        </p:spPr>
        <p:txBody>
          <a:bodyPr vert="horz" lIns="91440" tIns="45720" rIns="91440" bIns="45720" rtlCol="0" anchor="ctr">
            <a:norm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Termijn</a:t>
            </a:r>
            <a:endParaRPr lang="nl-BE" sz="2000" noProof="0" dirty="0">
              <a:solidFill>
                <a:srgbClr val="E89900"/>
              </a:solidFill>
              <a:latin typeface="Aptos" panose="02110004020202020204"/>
            </a:endParaRPr>
          </a:p>
          <a:p>
            <a:pPr lvl="1">
              <a:lnSpc>
                <a:spcPct val="100000"/>
              </a:lnSpc>
              <a:spcBef>
                <a:spcPts val="0"/>
              </a:spcBef>
              <a:buFont typeface="Wingdings" panose="05000000000000000000" pitchFamily="2" charset="2"/>
              <a:buChar char="§"/>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Art. </a:t>
            </a:r>
            <a:r>
              <a:rPr lang="nl-BE" sz="1600" noProof="0" dirty="0">
                <a:solidFill>
                  <a:srgbClr val="E89900"/>
                </a:solidFill>
                <a:latin typeface="Aptos" panose="02110004020202020204"/>
              </a:rPr>
              <a:t>48</a:t>
            </a: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 VWHD </a:t>
            </a: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sym typeface="Wingdings" panose="05000000000000000000" pitchFamily="2" charset="2"/>
              </a:rPr>
              <a:t> 1 maand (kan langer of korter) na betekening vonnis</a:t>
            </a:r>
            <a:endPar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endParaRPr>
          </a:p>
          <a:p>
            <a:pPr lvl="1">
              <a:lnSpc>
                <a:spcPct val="100000"/>
              </a:lnSpc>
              <a:spcBef>
                <a:spcPts val="0"/>
              </a:spcBef>
              <a:buFont typeface="Wingdings" panose="05000000000000000000" pitchFamily="2" charset="2"/>
              <a:buChar char="§"/>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Andere termijn indien</a:t>
            </a:r>
            <a:r>
              <a:rPr lang="nl-BE" sz="1600" noProof="0" dirty="0">
                <a:solidFill>
                  <a:srgbClr val="E89900"/>
                </a:solidFill>
                <a:latin typeface="Aptos" panose="02110004020202020204"/>
              </a:rPr>
              <a:t>:</a:t>
            </a:r>
          </a:p>
          <a:p>
            <a:pPr lvl="2">
              <a:lnSpc>
                <a:spcPct val="100000"/>
              </a:lnSpc>
              <a:spcBef>
                <a:spcPts val="0"/>
              </a:spcBef>
              <a:buFontTx/>
              <a:buChar char="-"/>
              <a:defRPr/>
            </a:pPr>
            <a:r>
              <a:rPr lang="nl-BE" sz="1400" noProof="0" dirty="0">
                <a:solidFill>
                  <a:srgbClr val="E89900"/>
                </a:solidFill>
                <a:latin typeface="Aptos" panose="02110004020202020204"/>
              </a:rPr>
              <a:t>Verhuurder bewijs dat huurder woning reeds verlaten heeft</a:t>
            </a:r>
          </a:p>
          <a:p>
            <a:pPr lvl="2">
              <a:lnSpc>
                <a:spcPct val="100000"/>
              </a:lnSpc>
              <a:spcBef>
                <a:spcPts val="0"/>
              </a:spcBef>
              <a:buFontTx/>
              <a:buChar char="-"/>
              <a:defRPr/>
            </a:pPr>
            <a:r>
              <a:rPr lang="nl-BE" sz="1400" noProof="0" dirty="0">
                <a:solidFill>
                  <a:srgbClr val="E89900"/>
                </a:solidFill>
                <a:latin typeface="Aptos" panose="02110004020202020204"/>
              </a:rPr>
              <a:t>Huurder en verhuurder komen andere termijn overeen en akkoord wordt opgenomen in het vonnis</a:t>
            </a:r>
          </a:p>
          <a:p>
            <a:pPr lvl="2">
              <a:lnSpc>
                <a:spcPct val="100000"/>
              </a:lnSpc>
              <a:spcBef>
                <a:spcPts val="0"/>
              </a:spcBef>
              <a:buFontTx/>
              <a:buChar char="-"/>
              <a:defRPr/>
            </a:pPr>
            <a:r>
              <a:rPr lang="nl-BE" sz="1400" noProof="0" dirty="0">
                <a:solidFill>
                  <a:srgbClr val="E89900"/>
                </a:solidFill>
                <a:latin typeface="Aptos" panose="02110004020202020204"/>
              </a:rPr>
              <a:t>Op verzoek van huurder of verhuurder bij bewijs van uitzonderlijk ernstige omstandigheden</a:t>
            </a:r>
          </a:p>
          <a:p>
            <a:pPr lvl="2">
              <a:lnSpc>
                <a:spcPct val="100000"/>
              </a:lnSpc>
              <a:spcBef>
                <a:spcPts val="0"/>
              </a:spcBef>
              <a:buFontTx/>
              <a:buChar char="-"/>
              <a:defRPr/>
            </a:pPr>
            <a:r>
              <a:rPr lang="nl-BE" sz="1400" noProof="0" dirty="0">
                <a:solidFill>
                  <a:srgbClr val="E89900"/>
                </a:solidFill>
                <a:latin typeface="Aptos" panose="02110004020202020204"/>
              </a:rPr>
              <a:t>Rechter deed uitspraak in kort geding op grond van artikel 43, § 2 VWHD</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Kennisgeving uithuiszetting door deurwaarder ten laatste 7 dagen op voorhand (art. 48 VWHD)</a:t>
            </a:r>
          </a:p>
          <a:p>
            <a:pPr lvl="1">
              <a:lnSpc>
                <a:spcPct val="100000"/>
              </a:lnSpc>
              <a:spcBef>
                <a:spcPts val="0"/>
              </a:spcBef>
              <a:buFont typeface="Wingdings" panose="05000000000000000000" pitchFamily="2" charset="2"/>
              <a:buChar char="§"/>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Overgebleven inboedel wordt op straat gezet</a:t>
            </a:r>
          </a:p>
          <a:p>
            <a:pPr lvl="2">
              <a:lnSpc>
                <a:spcPct val="100000"/>
              </a:lnSpc>
              <a:spcBef>
                <a:spcPts val="0"/>
              </a:spcBef>
              <a:buFontTx/>
              <a:buChar char="-"/>
              <a:defRPr/>
            </a:pPr>
            <a:r>
              <a:rPr lang="nl-BE" sz="1400" noProof="0" dirty="0">
                <a:solidFill>
                  <a:srgbClr val="E89900"/>
                </a:solidFill>
                <a:latin typeface="Aptos" panose="02110004020202020204"/>
              </a:rPr>
              <a:t>Kosten voor huurder</a:t>
            </a:r>
          </a:p>
          <a:p>
            <a:pPr lvl="2">
              <a:lnSpc>
                <a:spcPct val="100000"/>
              </a:lnSpc>
              <a:spcBef>
                <a:spcPts val="0"/>
              </a:spcBef>
              <a:buFontTx/>
              <a:buChar char="-"/>
              <a:defRPr/>
            </a:pPr>
            <a:r>
              <a:rPr kumimoji="0" lang="nl-BE" sz="1400" b="0" i="0" u="none" strike="noStrike" kern="1200" cap="none" spc="0" normalizeH="0" baseline="0" noProof="0" dirty="0">
                <a:ln>
                  <a:noFill/>
                </a:ln>
                <a:solidFill>
                  <a:srgbClr val="E89900"/>
                </a:solidFill>
                <a:effectLst/>
                <a:uLnTx/>
                <a:uFillTx/>
                <a:latin typeface="Aptos" panose="02110004020202020204"/>
                <a:ea typeface="+mn-ea"/>
                <a:cs typeface="+mn-cs"/>
              </a:rPr>
              <a:t>Gemeente haalt goederen op en stockeert ze 6 maanden</a:t>
            </a:r>
          </a:p>
          <a:p>
            <a:pPr lvl="2">
              <a:lnSpc>
                <a:spcPct val="100000"/>
              </a:lnSpc>
              <a:spcBef>
                <a:spcPts val="0"/>
              </a:spcBef>
              <a:buFontTx/>
              <a:buChar char="-"/>
              <a:defRPr/>
            </a:pPr>
            <a:r>
              <a:rPr lang="nl-BE" sz="1400" noProof="0" dirty="0">
                <a:solidFill>
                  <a:srgbClr val="E89900"/>
                </a:solidFill>
                <a:latin typeface="Aptos" panose="02110004020202020204"/>
              </a:rPr>
              <a:t>Verhuurder kan hierop beslag leggen om huurschulden te recupereren (“voorrecht van de onbetaalde verhuurder”)</a:t>
            </a: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2D19D02B-F3E6-05C7-28F7-B42FC897CF1E}"/>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71088318-AD10-774D-3724-A595CE39D220}"/>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20012190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4A74D62A-61B5-D9E8-701D-D183B23952E6}"/>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F5F8D225-070A-BF40-3D11-B8EEEC75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8A2C033C-2A5B-2375-00B3-E624935EF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3F05F382-93AE-3A47-DEE3-8DA4BC6701D9}"/>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Verloop procedure &amp; Kosten</a:t>
            </a:r>
          </a:p>
        </p:txBody>
      </p:sp>
      <p:sp>
        <p:nvSpPr>
          <p:cNvPr id="3" name="Tijdelijke aanduiding voor tekst 2">
            <a:extLst>
              <a:ext uri="{FF2B5EF4-FFF2-40B4-BE49-F238E27FC236}">
                <a16:creationId xmlns:a16="http://schemas.microsoft.com/office/drawing/2014/main" id="{1467E066-5DA9-D241-FAEA-BEFCA35E7CF9}"/>
              </a:ext>
            </a:extLst>
          </p:cNvPr>
          <p:cNvSpPr>
            <a:spLocks noGrp="1"/>
          </p:cNvSpPr>
          <p:nvPr>
            <p:ph type="body" idx="1"/>
          </p:nvPr>
        </p:nvSpPr>
        <p:spPr>
          <a:xfrm>
            <a:off x="761802" y="2055198"/>
            <a:ext cx="11060083" cy="4843236"/>
          </a:xfrm>
        </p:spPr>
        <p:txBody>
          <a:bodyPr vert="horz" lIns="91440" tIns="45720" rIns="91440" bIns="45720" rtlCol="0" anchor="ctr">
            <a:normAutofit/>
          </a:bodyPr>
          <a:lstStyle/>
          <a:p>
            <a:pPr>
              <a:lnSpc>
                <a:spcPct val="100000"/>
              </a:lnSpc>
              <a:spcBef>
                <a:spcPts val="0"/>
              </a:spcBef>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Kosten</a:t>
            </a:r>
          </a:p>
          <a:p>
            <a:pPr lvl="1">
              <a:lnSpc>
                <a:spcPct val="100000"/>
              </a:lnSpc>
              <a:spcBef>
                <a:spcPts val="0"/>
              </a:spcBef>
              <a:buFont typeface="Wingdings" panose="05000000000000000000" pitchFamily="2" charset="2"/>
              <a:buChar char="§"/>
              <a:defRPr/>
            </a:pPr>
            <a:r>
              <a:rPr lang="nl-BE" sz="1600" noProof="0" dirty="0">
                <a:solidFill>
                  <a:srgbClr val="E89900"/>
                </a:solidFill>
              </a:rPr>
              <a:t>Voorgeschoten door verhuurder, te betalen door huurder</a:t>
            </a:r>
          </a:p>
          <a:p>
            <a:pPr lvl="1">
              <a:lnSpc>
                <a:spcPct val="100000"/>
              </a:lnSpc>
              <a:spcBef>
                <a:spcPts val="0"/>
              </a:spcBef>
              <a:buFont typeface="Wingdings" panose="05000000000000000000" pitchFamily="2" charset="2"/>
              <a:buChar char="§"/>
              <a:defRPr/>
            </a:pPr>
            <a:r>
              <a:rPr lang="nl-BE" sz="1600" noProof="0" dirty="0">
                <a:solidFill>
                  <a:srgbClr val="E89900"/>
                </a:solidFill>
                <a:latin typeface="Aptos" panose="02110004020202020204"/>
              </a:rPr>
              <a:t>Alle gerechtskosten </a:t>
            </a:r>
          </a:p>
          <a:p>
            <a:pPr lvl="2">
              <a:lnSpc>
                <a:spcPct val="100000"/>
              </a:lnSpc>
              <a:spcBef>
                <a:spcPts val="0"/>
              </a:spcBef>
              <a:buFont typeface="Wingdings" panose="05000000000000000000" pitchFamily="2" charset="2"/>
              <a:buChar char="§"/>
              <a:defRPr/>
            </a:pPr>
            <a:r>
              <a:rPr lang="nl-BE" sz="1200" noProof="0" dirty="0">
                <a:solidFill>
                  <a:srgbClr val="E89900"/>
                </a:solidFill>
                <a:latin typeface="Aptos" panose="02110004020202020204"/>
              </a:rPr>
              <a:t>Bijdrage fonds tweedelijnsbijstand = 26 euro</a:t>
            </a:r>
          </a:p>
          <a:p>
            <a:pPr lvl="2">
              <a:lnSpc>
                <a:spcPct val="100000"/>
              </a:lnSpc>
              <a:spcBef>
                <a:spcPts val="0"/>
              </a:spcBef>
              <a:buFont typeface="Wingdings" panose="05000000000000000000" pitchFamily="2" charset="2"/>
              <a:buChar char="§"/>
              <a:defRPr/>
            </a:pPr>
            <a:r>
              <a:rPr lang="nl-BE" sz="1200" noProof="0" dirty="0">
                <a:solidFill>
                  <a:srgbClr val="E89900"/>
                </a:solidFill>
                <a:latin typeface="Aptos" panose="02110004020202020204"/>
              </a:rPr>
              <a:t>Eventueel kost van dagvaarding = 455,64 euro</a:t>
            </a:r>
          </a:p>
          <a:p>
            <a:pPr lvl="2">
              <a:lnSpc>
                <a:spcPct val="100000"/>
              </a:lnSpc>
              <a:spcBef>
                <a:spcPts val="0"/>
              </a:spcBef>
              <a:buFont typeface="Wingdings" panose="05000000000000000000" pitchFamily="2" charset="2"/>
              <a:buChar char="§"/>
              <a:defRPr/>
            </a:pPr>
            <a:r>
              <a:rPr lang="nl-BE" sz="1200" noProof="0" dirty="0">
                <a:solidFill>
                  <a:srgbClr val="E89900"/>
                </a:solidFill>
                <a:latin typeface="Aptos" panose="02110004020202020204"/>
              </a:rPr>
              <a:t>Rechtsplegingsvergoeding </a:t>
            </a:r>
          </a:p>
          <a:p>
            <a:pPr lvl="2">
              <a:lnSpc>
                <a:spcPct val="100000"/>
              </a:lnSpc>
              <a:spcBef>
                <a:spcPts val="0"/>
              </a:spcBef>
              <a:buFont typeface="Wingdings" panose="05000000000000000000" pitchFamily="2" charset="2"/>
              <a:buChar char="§"/>
              <a:defRPr/>
            </a:pPr>
            <a:r>
              <a:rPr lang="nl-BE" sz="1200" noProof="0" dirty="0">
                <a:solidFill>
                  <a:srgbClr val="E89900"/>
                </a:solidFill>
                <a:latin typeface="Aptos" panose="02110004020202020204"/>
              </a:rPr>
              <a:t>Rolrecht = 50 euro Vredegerecht / 165 euro eerste aanleg</a:t>
            </a: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D267862A-C04C-3EB6-5C1A-D597F48ABDF4}"/>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15</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33E88F36-6DBA-57DA-DE41-24D803326337}"/>
              </a:ext>
            </a:extLst>
          </p:cNvPr>
          <p:cNvPicPr>
            <a:picLocks noChangeAspect="1"/>
          </p:cNvPicPr>
          <p:nvPr/>
        </p:nvPicPr>
        <p:blipFill>
          <a:blip r:embed="rId3"/>
          <a:stretch>
            <a:fillRect/>
          </a:stretch>
        </p:blipFill>
        <p:spPr>
          <a:xfrm>
            <a:off x="9901480" y="5932205"/>
            <a:ext cx="1920406" cy="414564"/>
          </a:xfrm>
          <a:prstGeom prst="rect">
            <a:avLst/>
          </a:prstGeom>
        </p:spPr>
      </p:pic>
      <p:graphicFrame>
        <p:nvGraphicFramePr>
          <p:cNvPr id="6" name="Tabel 5">
            <a:extLst>
              <a:ext uri="{FF2B5EF4-FFF2-40B4-BE49-F238E27FC236}">
                <a16:creationId xmlns:a16="http://schemas.microsoft.com/office/drawing/2014/main" id="{63A1F0AF-81A7-B3B1-C4A6-B1FFD5024516}"/>
              </a:ext>
            </a:extLst>
          </p:cNvPr>
          <p:cNvGraphicFramePr>
            <a:graphicFrameLocks noGrp="1"/>
          </p:cNvGraphicFramePr>
          <p:nvPr>
            <p:extLst>
              <p:ext uri="{D42A27DB-BD31-4B8C-83A1-F6EECF244321}">
                <p14:modId xmlns:p14="http://schemas.microsoft.com/office/powerpoint/2010/main" val="708884150"/>
              </p:ext>
            </p:extLst>
          </p:nvPr>
        </p:nvGraphicFramePr>
        <p:xfrm>
          <a:off x="6908292" y="2285999"/>
          <a:ext cx="4610100" cy="3255576"/>
        </p:xfrm>
        <a:graphic>
          <a:graphicData uri="http://schemas.openxmlformats.org/drawingml/2006/table">
            <a:tbl>
              <a:tblPr firstRow="1" firstCol="1" bandRow="1">
                <a:tableStyleId>{5C22544A-7EE6-4342-B048-85BDC9FD1C3A}</a:tableStyleId>
              </a:tblPr>
              <a:tblGrid>
                <a:gridCol w="3352800">
                  <a:extLst>
                    <a:ext uri="{9D8B030D-6E8A-4147-A177-3AD203B41FA5}">
                      <a16:colId xmlns:a16="http://schemas.microsoft.com/office/drawing/2014/main" val="264901778"/>
                    </a:ext>
                  </a:extLst>
                </a:gridCol>
                <a:gridCol w="1257300">
                  <a:extLst>
                    <a:ext uri="{9D8B030D-6E8A-4147-A177-3AD203B41FA5}">
                      <a16:colId xmlns:a16="http://schemas.microsoft.com/office/drawing/2014/main" val="1695503376"/>
                    </a:ext>
                  </a:extLst>
                </a:gridCol>
              </a:tblGrid>
              <a:tr h="222984">
                <a:tc>
                  <a:txBody>
                    <a:bodyPr/>
                    <a:lstStyle/>
                    <a:p>
                      <a:pPr>
                        <a:buNone/>
                      </a:pPr>
                      <a:r>
                        <a:rPr lang="nl-BE" sz="800" noProof="0" dirty="0">
                          <a:effectLst/>
                        </a:rPr>
                        <a:t>Erelonen</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79732901"/>
                  </a:ext>
                </a:extLst>
              </a:tr>
              <a:tr h="178388">
                <a:tc>
                  <a:txBody>
                    <a:bodyPr/>
                    <a:lstStyle/>
                    <a:p>
                      <a:pPr>
                        <a:buNone/>
                      </a:pPr>
                      <a:r>
                        <a:rPr lang="nl-BE" sz="800" noProof="0" dirty="0">
                          <a:effectLst/>
                        </a:rPr>
                        <a:t>Ereloon klasse C</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263,13 €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43546138"/>
                  </a:ext>
                </a:extLst>
              </a:tr>
              <a:tr h="178388">
                <a:tc>
                  <a:txBody>
                    <a:bodyPr/>
                    <a:lstStyle/>
                    <a:p>
                      <a:pPr>
                        <a:buNone/>
                      </a:pPr>
                      <a:r>
                        <a:rPr lang="nl-BE" sz="800" noProof="0" dirty="0">
                          <a:effectLst/>
                        </a:rPr>
                        <a:t>verplichte mededeling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15,79 €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26697935"/>
                  </a:ext>
                </a:extLst>
              </a:tr>
              <a:tr h="222984">
                <a:tc>
                  <a:txBody>
                    <a:bodyPr/>
                    <a:lstStyle/>
                    <a:p>
                      <a:pPr>
                        <a:buNone/>
                      </a:pPr>
                      <a:r>
                        <a:rPr lang="nl-BE" sz="800" noProof="0" dirty="0">
                          <a:effectLst/>
                        </a:rPr>
                        <a:t>Uitgaven</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45819995"/>
                  </a:ext>
                </a:extLst>
              </a:tr>
              <a:tr h="178388">
                <a:tc>
                  <a:txBody>
                    <a:bodyPr/>
                    <a:lstStyle/>
                    <a:p>
                      <a:pPr>
                        <a:buNone/>
                      </a:pPr>
                      <a:r>
                        <a:rPr lang="nl-BE" sz="800" noProof="0" dirty="0">
                          <a:effectLst/>
                        </a:rPr>
                        <a:t>Uitgave reisvergoeding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18,95 €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1432045"/>
                  </a:ext>
                </a:extLst>
              </a:tr>
              <a:tr h="178388">
                <a:tc>
                  <a:txBody>
                    <a:bodyPr/>
                    <a:lstStyle/>
                    <a:p>
                      <a:pPr>
                        <a:buNone/>
                      </a:pPr>
                      <a:r>
                        <a:rPr lang="nl-BE" sz="800" noProof="0" dirty="0">
                          <a:effectLst/>
                        </a:rPr>
                        <a:t>Uitgave neerlegging CREA</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3,93 €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61310623"/>
                  </a:ext>
                </a:extLst>
              </a:tr>
              <a:tr h="178388">
                <a:tc>
                  <a:txBody>
                    <a:bodyPr/>
                    <a:lstStyle/>
                    <a:p>
                      <a:pPr>
                        <a:buNone/>
                      </a:pPr>
                      <a:r>
                        <a:rPr lang="nl-BE" sz="800" noProof="0" dirty="0">
                          <a:effectLst/>
                        </a:rPr>
                        <a:t>Uitgave aangetekende zending met ontvangstbewijs</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11,44 €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02973502"/>
                  </a:ext>
                </a:extLst>
              </a:tr>
              <a:tr h="222984">
                <a:tc>
                  <a:txBody>
                    <a:bodyPr/>
                    <a:lstStyle/>
                    <a:p>
                      <a:pPr>
                        <a:buNone/>
                      </a:pPr>
                      <a:r>
                        <a:rPr lang="nl-BE" sz="800" noProof="0" dirty="0">
                          <a:effectLst/>
                        </a:rPr>
                        <a:t>Overheid</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7065395"/>
                  </a:ext>
                </a:extLst>
              </a:tr>
              <a:tr h="178388">
                <a:tc>
                  <a:txBody>
                    <a:bodyPr/>
                    <a:lstStyle/>
                    <a:p>
                      <a:pPr>
                        <a:buNone/>
                      </a:pPr>
                      <a:r>
                        <a:rPr lang="nl-BE" sz="800" noProof="0" dirty="0">
                          <a:effectLst/>
                        </a:rPr>
                        <a:t>Pleitzegel</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0,62 €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28818271"/>
                  </a:ext>
                </a:extLst>
              </a:tr>
              <a:tr h="178388">
                <a:tc>
                  <a:txBody>
                    <a:bodyPr/>
                    <a:lstStyle/>
                    <a:p>
                      <a:pPr>
                        <a:buNone/>
                      </a:pPr>
                      <a:r>
                        <a:rPr lang="nl-BE" sz="800" noProof="0" dirty="0">
                          <a:effectLst/>
                        </a:rPr>
                        <a:t>Uitgave fonds tweedelijnsbijstand</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26,00 €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14243850"/>
                  </a:ext>
                </a:extLst>
              </a:tr>
              <a:tr h="178388">
                <a:tc>
                  <a:txBody>
                    <a:bodyPr/>
                    <a:lstStyle/>
                    <a:p>
                      <a:pPr>
                        <a:buNone/>
                      </a:pPr>
                      <a:r>
                        <a:rPr lang="nl-BE" sz="800" noProof="0" dirty="0">
                          <a:effectLst/>
                        </a:rPr>
                        <a:t>Registratie</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50,00 €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26528508"/>
                  </a:ext>
                </a:extLst>
              </a:tr>
              <a:tr h="222984">
                <a:tc>
                  <a:txBody>
                    <a:bodyPr/>
                    <a:lstStyle/>
                    <a:p>
                      <a:pP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8818549"/>
                  </a:ext>
                </a:extLst>
              </a:tr>
              <a:tr h="178388">
                <a:tc>
                  <a:txBody>
                    <a:bodyPr/>
                    <a:lstStyle/>
                    <a:p>
                      <a:pPr>
                        <a:buNone/>
                      </a:pPr>
                      <a:r>
                        <a:rPr lang="nl-BE" sz="800" noProof="0" dirty="0">
                          <a:effectLst/>
                        </a:rPr>
                        <a:t>Subtotaal maatstaf heffing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313,24 €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28781091"/>
                  </a:ext>
                </a:extLst>
              </a:tr>
              <a:tr h="178388">
                <a:tc>
                  <a:txBody>
                    <a:bodyPr/>
                    <a:lstStyle/>
                    <a:p>
                      <a:pPr>
                        <a:buNone/>
                      </a:pPr>
                      <a:r>
                        <a:rPr lang="nl-BE" sz="800" noProof="0" dirty="0">
                          <a:effectLst/>
                        </a:rPr>
                        <a:t>Subtotaal buiten BTW</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76,62 €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94574117"/>
                  </a:ext>
                </a:extLst>
              </a:tr>
              <a:tr h="178388">
                <a:tc>
                  <a:txBody>
                    <a:bodyPr/>
                    <a:lstStyle/>
                    <a:p>
                      <a:pPr>
                        <a:buNone/>
                      </a:pPr>
                      <a:r>
                        <a:rPr lang="nl-BE" sz="800" noProof="0" dirty="0">
                          <a:effectLst/>
                        </a:rPr>
                        <a:t>BTW 21%</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65,78 €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73366847"/>
                  </a:ext>
                </a:extLst>
              </a:tr>
              <a:tr h="222984">
                <a:tc>
                  <a:txBody>
                    <a:bodyPr/>
                    <a:lstStyle/>
                    <a:p>
                      <a:pP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46176027"/>
                  </a:ext>
                </a:extLst>
              </a:tr>
              <a:tr h="178388">
                <a:tc>
                  <a:txBody>
                    <a:bodyPr/>
                    <a:lstStyle/>
                    <a:p>
                      <a:pPr>
                        <a:buNone/>
                      </a:pPr>
                      <a:r>
                        <a:rPr lang="nl-BE" sz="800" noProof="0" dirty="0">
                          <a:effectLst/>
                        </a:rPr>
                        <a:t>Totaal BTW inclusief</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800" noProof="0" dirty="0">
                          <a:effectLst/>
                        </a:rPr>
                        <a:t>455,64 €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9124801"/>
                  </a:ext>
                </a:extLst>
              </a:tr>
            </a:tbl>
          </a:graphicData>
        </a:graphic>
      </p:graphicFrame>
    </p:spTree>
    <p:extLst>
      <p:ext uri="{BB962C8B-B14F-4D97-AF65-F5344CB8AC3E}">
        <p14:creationId xmlns:p14="http://schemas.microsoft.com/office/powerpoint/2010/main" val="1659524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06ACD15C-4E89-3892-9DF4-8893775CFF7A}"/>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DD43AFE3-7655-8D70-FA74-72644C6040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E6D401CD-8DD7-6106-0FEA-3015B4303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BA6F2AAA-0A1E-D4C2-4852-0BAB4B1F2343}"/>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Verloop procedure &amp; Kosten</a:t>
            </a:r>
          </a:p>
        </p:txBody>
      </p:sp>
      <p:sp>
        <p:nvSpPr>
          <p:cNvPr id="3" name="Tijdelijke aanduiding voor tekst 2">
            <a:extLst>
              <a:ext uri="{FF2B5EF4-FFF2-40B4-BE49-F238E27FC236}">
                <a16:creationId xmlns:a16="http://schemas.microsoft.com/office/drawing/2014/main" id="{21277779-AB3A-D2DD-99B7-1FFB3CC78374}"/>
              </a:ext>
            </a:extLst>
          </p:cNvPr>
          <p:cNvSpPr>
            <a:spLocks noGrp="1"/>
          </p:cNvSpPr>
          <p:nvPr>
            <p:ph type="body" idx="1"/>
          </p:nvPr>
        </p:nvSpPr>
        <p:spPr>
          <a:xfrm>
            <a:off x="761802" y="2285999"/>
            <a:ext cx="11060083" cy="2834642"/>
          </a:xfrm>
        </p:spPr>
        <p:txBody>
          <a:bodyPr vert="horz" lIns="91440" tIns="45720" rIns="91440" bIns="45720" rtlCol="0" anchor="ctr">
            <a:normAutofit/>
          </a:bodyPr>
          <a:lstStyle/>
          <a:p>
            <a:pPr>
              <a:lnSpc>
                <a:spcPct val="100000"/>
              </a:lnSpc>
              <a:spcBef>
                <a:spcPts val="0"/>
              </a:spcBef>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Kosten</a:t>
            </a:r>
          </a:p>
          <a:p>
            <a:pPr lvl="1">
              <a:lnSpc>
                <a:spcPct val="100000"/>
              </a:lnSpc>
              <a:spcBef>
                <a:spcPts val="0"/>
              </a:spcBef>
              <a:buFont typeface="Wingdings" panose="05000000000000000000" pitchFamily="2" charset="2"/>
              <a:buChar char="§"/>
              <a:defRPr/>
            </a:pPr>
            <a:r>
              <a:rPr lang="nl-BE" sz="1600" noProof="0" dirty="0">
                <a:solidFill>
                  <a:srgbClr val="E89900"/>
                </a:solidFill>
              </a:rPr>
              <a:t>Voorgeschoten door verhuurder, te betalen door huurder</a:t>
            </a:r>
          </a:p>
          <a:p>
            <a:pPr lvl="1">
              <a:lnSpc>
                <a:spcPct val="100000"/>
              </a:lnSpc>
              <a:spcBef>
                <a:spcPts val="0"/>
              </a:spcBef>
              <a:buFont typeface="Wingdings" panose="05000000000000000000" pitchFamily="2" charset="2"/>
              <a:buChar char="§"/>
              <a:defRPr/>
            </a:pPr>
            <a:r>
              <a:rPr lang="nl-BE" sz="1600" noProof="0" dirty="0">
                <a:solidFill>
                  <a:srgbClr val="E89900"/>
                </a:solidFill>
              </a:rPr>
              <a:t>Alle kosten van de gerechtsdeurwaarder voor de uitvoering</a:t>
            </a:r>
          </a:p>
          <a:p>
            <a:pPr lvl="2">
              <a:lnSpc>
                <a:spcPct val="100000"/>
              </a:lnSpc>
              <a:spcBef>
                <a:spcPts val="0"/>
              </a:spcBef>
              <a:buFont typeface="Wingdings" panose="05000000000000000000" pitchFamily="2" charset="2"/>
              <a:buChar char="§"/>
              <a:defRPr/>
            </a:pPr>
            <a:r>
              <a:rPr lang="nl-BE" sz="1200" noProof="0" dirty="0">
                <a:solidFill>
                  <a:srgbClr val="E89900"/>
                </a:solidFill>
              </a:rPr>
              <a:t>Betekeningskosten van het vonnis = 571,97 euro</a:t>
            </a:r>
          </a:p>
          <a:p>
            <a:pPr lvl="2">
              <a:lnSpc>
                <a:spcPct val="100000"/>
              </a:lnSpc>
              <a:spcBef>
                <a:spcPts val="0"/>
              </a:spcBef>
              <a:buFont typeface="Wingdings" panose="05000000000000000000" pitchFamily="2" charset="2"/>
              <a:buChar char="§"/>
              <a:defRPr/>
            </a:pPr>
            <a:r>
              <a:rPr lang="nl-BE" sz="1200" noProof="0" dirty="0">
                <a:solidFill>
                  <a:srgbClr val="E89900"/>
                </a:solidFill>
              </a:rPr>
              <a:t>Uithuiszetting = </a:t>
            </a:r>
            <a:r>
              <a:rPr lang="nl-BE" sz="1200" b="1" u="sng" noProof="0" dirty="0">
                <a:solidFill>
                  <a:srgbClr val="E89900"/>
                </a:solidFill>
              </a:rPr>
              <a:t>minimaal</a:t>
            </a:r>
            <a:r>
              <a:rPr lang="nl-BE" sz="1200" noProof="0" dirty="0">
                <a:solidFill>
                  <a:srgbClr val="E89900"/>
                </a:solidFill>
              </a:rPr>
              <a:t> 449,95 euro + extra kosten per tijdseenheid, kosten </a:t>
            </a:r>
          </a:p>
          <a:p>
            <a:pPr marL="914400" lvl="2" indent="0">
              <a:lnSpc>
                <a:spcPct val="100000"/>
              </a:lnSpc>
              <a:spcBef>
                <a:spcPts val="0"/>
              </a:spcBef>
              <a:buNone/>
              <a:defRPr/>
            </a:pPr>
            <a:r>
              <a:rPr lang="nl-BE" sz="1200" noProof="0" dirty="0">
                <a:solidFill>
                  <a:srgbClr val="E89900"/>
                </a:solidFill>
              </a:rPr>
              <a:t>        politionele bijstand, slotenmaker, ….</a:t>
            </a:r>
          </a:p>
          <a:p>
            <a:pPr lvl="2">
              <a:lnSpc>
                <a:spcPct val="100000"/>
              </a:lnSpc>
              <a:spcBef>
                <a:spcPts val="0"/>
              </a:spcBef>
              <a:buFont typeface="Wingdings" panose="05000000000000000000" pitchFamily="2" charset="2"/>
              <a:buChar char="§"/>
              <a:defRPr/>
            </a:pPr>
            <a:r>
              <a:rPr lang="nl-BE" sz="1200" noProof="0" dirty="0">
                <a:solidFill>
                  <a:srgbClr val="E89900"/>
                </a:solidFill>
              </a:rPr>
              <a:t>Invorderingsereloon</a:t>
            </a:r>
          </a:p>
          <a:p>
            <a:pPr lvl="2">
              <a:lnSpc>
                <a:spcPct val="100000"/>
              </a:lnSpc>
              <a:spcBef>
                <a:spcPts val="0"/>
              </a:spcBef>
              <a:buFont typeface="Wingdings" panose="05000000000000000000" pitchFamily="2" charset="2"/>
              <a:buChar char="§"/>
              <a:defRPr/>
            </a:pPr>
            <a:endParaRPr lang="nl-BE" sz="1200" noProof="0" dirty="0">
              <a:solidFill>
                <a:srgbClr val="E89900"/>
              </a:solidFill>
            </a:endParaRP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ED12C312-E986-A1A1-DAB7-606197A98B77}"/>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16</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03955DD5-CF6C-EAAD-86BF-181D19903338}"/>
              </a:ext>
            </a:extLst>
          </p:cNvPr>
          <p:cNvPicPr>
            <a:picLocks noChangeAspect="1"/>
          </p:cNvPicPr>
          <p:nvPr/>
        </p:nvPicPr>
        <p:blipFill>
          <a:blip r:embed="rId3"/>
          <a:stretch>
            <a:fillRect/>
          </a:stretch>
        </p:blipFill>
        <p:spPr>
          <a:xfrm>
            <a:off x="9901480" y="5932205"/>
            <a:ext cx="1920406" cy="414564"/>
          </a:xfrm>
          <a:prstGeom prst="rect">
            <a:avLst/>
          </a:prstGeom>
        </p:spPr>
      </p:pic>
      <p:graphicFrame>
        <p:nvGraphicFramePr>
          <p:cNvPr id="7" name="Tabel 6">
            <a:extLst>
              <a:ext uri="{FF2B5EF4-FFF2-40B4-BE49-F238E27FC236}">
                <a16:creationId xmlns:a16="http://schemas.microsoft.com/office/drawing/2014/main" id="{DD473374-FB12-6721-681B-16A604B4BC1F}"/>
              </a:ext>
            </a:extLst>
          </p:cNvPr>
          <p:cNvGraphicFramePr>
            <a:graphicFrameLocks noGrp="1"/>
          </p:cNvGraphicFramePr>
          <p:nvPr>
            <p:extLst>
              <p:ext uri="{D42A27DB-BD31-4B8C-83A1-F6EECF244321}">
                <p14:modId xmlns:p14="http://schemas.microsoft.com/office/powerpoint/2010/main" val="643251437"/>
              </p:ext>
            </p:extLst>
          </p:nvPr>
        </p:nvGraphicFramePr>
        <p:xfrm>
          <a:off x="7138305" y="2306217"/>
          <a:ext cx="4053570" cy="3545501"/>
        </p:xfrm>
        <a:graphic>
          <a:graphicData uri="http://schemas.openxmlformats.org/drawingml/2006/table">
            <a:tbl>
              <a:tblPr firstRow="1" firstCol="1" bandRow="1">
                <a:tableStyleId>{5C22544A-7EE6-4342-B048-85BDC9FD1C3A}</a:tableStyleId>
              </a:tblPr>
              <a:tblGrid>
                <a:gridCol w="2948051">
                  <a:extLst>
                    <a:ext uri="{9D8B030D-6E8A-4147-A177-3AD203B41FA5}">
                      <a16:colId xmlns:a16="http://schemas.microsoft.com/office/drawing/2014/main" val="3592416138"/>
                    </a:ext>
                  </a:extLst>
                </a:gridCol>
                <a:gridCol w="1105519">
                  <a:extLst>
                    <a:ext uri="{9D8B030D-6E8A-4147-A177-3AD203B41FA5}">
                      <a16:colId xmlns:a16="http://schemas.microsoft.com/office/drawing/2014/main" val="538008082"/>
                    </a:ext>
                  </a:extLst>
                </a:gridCol>
              </a:tblGrid>
              <a:tr h="177275">
                <a:tc>
                  <a:txBody>
                    <a:bodyPr/>
                    <a:lstStyle/>
                    <a:p>
                      <a:pPr>
                        <a:buNone/>
                      </a:pPr>
                      <a:r>
                        <a:rPr lang="nl-BE" sz="1000" noProof="0" dirty="0">
                          <a:effectLst/>
                        </a:rPr>
                        <a:t>Erelonen</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95761616"/>
                  </a:ext>
                </a:extLst>
              </a:tr>
              <a:tr h="177275">
                <a:tc>
                  <a:txBody>
                    <a:bodyPr/>
                    <a:lstStyle/>
                    <a:p>
                      <a:pPr>
                        <a:buNone/>
                      </a:pPr>
                      <a:r>
                        <a:rPr lang="nl-BE" sz="1000" noProof="0" dirty="0">
                          <a:effectLst/>
                        </a:rPr>
                        <a:t>Ereloon klasse C</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257,69 €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89348509"/>
                  </a:ext>
                </a:extLst>
              </a:tr>
              <a:tr h="177275">
                <a:tc>
                  <a:txBody>
                    <a:bodyPr/>
                    <a:lstStyle/>
                    <a:p>
                      <a:pPr>
                        <a:buNone/>
                      </a:pPr>
                      <a:r>
                        <a:rPr lang="nl-BE" sz="1000" noProof="0" dirty="0">
                          <a:effectLst/>
                        </a:rPr>
                        <a:t>Eensluidend verklaarde bijlagen</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76,44 €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8245158"/>
                  </a:ext>
                </a:extLst>
              </a:tr>
              <a:tr h="177275">
                <a:tc>
                  <a:txBody>
                    <a:bodyPr/>
                    <a:lstStyle/>
                    <a:p>
                      <a:pPr>
                        <a:buNone/>
                      </a:pPr>
                      <a:r>
                        <a:rPr lang="nl-BE" sz="1000" noProof="0" dirty="0">
                          <a:effectLst/>
                        </a:rPr>
                        <a:t>Verplichte publiciteit</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30,92 €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9906215"/>
                  </a:ext>
                </a:extLst>
              </a:tr>
              <a:tr h="177275">
                <a:tc>
                  <a:txBody>
                    <a:bodyPr/>
                    <a:lstStyle/>
                    <a:p>
                      <a:pPr>
                        <a:buNone/>
                      </a:pPr>
                      <a:r>
                        <a:rPr lang="nl-BE" sz="1000" noProof="0" dirty="0">
                          <a:effectLst/>
                        </a:rPr>
                        <a:t>verplichte mededeling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15,46 €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42975860"/>
                  </a:ext>
                </a:extLst>
              </a:tr>
              <a:tr h="177275">
                <a:tc>
                  <a:txBody>
                    <a:bodyPr/>
                    <a:lstStyle/>
                    <a:p>
                      <a:pPr>
                        <a:buNone/>
                      </a:pPr>
                      <a:r>
                        <a:rPr lang="nl-BE" sz="1000" noProof="0" dirty="0">
                          <a:effectLst/>
                        </a:rPr>
                        <a:t>Uitgaven</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84766573"/>
                  </a:ext>
                </a:extLst>
              </a:tr>
              <a:tr h="177275">
                <a:tc>
                  <a:txBody>
                    <a:bodyPr/>
                    <a:lstStyle/>
                    <a:p>
                      <a:pPr>
                        <a:buNone/>
                      </a:pPr>
                      <a:r>
                        <a:rPr lang="nl-BE" sz="1000" noProof="0" dirty="0">
                          <a:effectLst/>
                        </a:rPr>
                        <a:t>Uitgave reisvergoeding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18,55 €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2847757"/>
                  </a:ext>
                </a:extLst>
              </a:tr>
              <a:tr h="177275">
                <a:tc>
                  <a:txBody>
                    <a:bodyPr/>
                    <a:lstStyle/>
                    <a:p>
                      <a:pPr>
                        <a:buNone/>
                      </a:pPr>
                      <a:r>
                        <a:rPr lang="nl-BE" sz="1000" noProof="0" dirty="0">
                          <a:effectLst/>
                        </a:rPr>
                        <a:t>Uitgave neerlegging CREA</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2,76 €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99595478"/>
                  </a:ext>
                </a:extLst>
              </a:tr>
              <a:tr h="177275">
                <a:tc>
                  <a:txBody>
                    <a:bodyPr/>
                    <a:lstStyle/>
                    <a:p>
                      <a:pPr>
                        <a:buNone/>
                      </a:pPr>
                      <a:r>
                        <a:rPr lang="nl-BE" sz="1000" noProof="0" dirty="0">
                          <a:effectLst/>
                        </a:rPr>
                        <a:t>Uitgave aangetekende zending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14,01 €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54933425"/>
                  </a:ext>
                </a:extLst>
              </a:tr>
              <a:tr h="354551">
                <a:tc>
                  <a:txBody>
                    <a:bodyPr/>
                    <a:lstStyle/>
                    <a:p>
                      <a:pPr>
                        <a:buNone/>
                      </a:pPr>
                      <a:r>
                        <a:rPr lang="nl-BE" sz="1000" noProof="0" dirty="0">
                          <a:effectLst/>
                        </a:rPr>
                        <a:t>Uitgave aangetekende zending met ontvangstbewijs</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15,55 €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46356737"/>
                  </a:ext>
                </a:extLst>
              </a:tr>
              <a:tr h="177275">
                <a:tc>
                  <a:txBody>
                    <a:bodyPr/>
                    <a:lstStyle/>
                    <a:p>
                      <a:pPr>
                        <a:buNone/>
                      </a:pPr>
                      <a:r>
                        <a:rPr lang="nl-BE" sz="1000" noProof="0" dirty="0">
                          <a:effectLst/>
                        </a:rPr>
                        <a:t>Overheid</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26947201"/>
                  </a:ext>
                </a:extLst>
              </a:tr>
              <a:tr h="177275">
                <a:tc>
                  <a:txBody>
                    <a:bodyPr/>
                    <a:lstStyle/>
                    <a:p>
                      <a:pPr>
                        <a:buNone/>
                      </a:pPr>
                      <a:r>
                        <a:rPr lang="nl-BE" sz="1000" noProof="0" dirty="0">
                          <a:effectLst/>
                        </a:rPr>
                        <a:t>Registratie</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50,00 €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2854791"/>
                  </a:ext>
                </a:extLst>
              </a:tr>
              <a:tr h="177275">
                <a:tc>
                  <a:txBody>
                    <a:bodyPr/>
                    <a:lstStyle/>
                    <a:p>
                      <a:pP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70320269"/>
                  </a:ext>
                </a:extLst>
              </a:tr>
              <a:tr h="177275">
                <a:tc>
                  <a:txBody>
                    <a:bodyPr/>
                    <a:lstStyle/>
                    <a:p>
                      <a:pPr>
                        <a:buNone/>
                      </a:pPr>
                      <a:r>
                        <a:rPr lang="nl-BE" sz="1000" noProof="0" dirty="0">
                          <a:effectLst/>
                        </a:rPr>
                        <a:t>Subtotaal maatstaf heffing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431,38 €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50747585"/>
                  </a:ext>
                </a:extLst>
              </a:tr>
              <a:tr h="177275">
                <a:tc>
                  <a:txBody>
                    <a:bodyPr/>
                    <a:lstStyle/>
                    <a:p>
                      <a:pPr>
                        <a:buNone/>
                      </a:pPr>
                      <a:r>
                        <a:rPr lang="nl-BE" sz="1000" noProof="0" dirty="0">
                          <a:effectLst/>
                        </a:rPr>
                        <a:t>Subtotaal buiten BTW</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50,00 €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88132626"/>
                  </a:ext>
                </a:extLst>
              </a:tr>
              <a:tr h="177275">
                <a:tc>
                  <a:txBody>
                    <a:bodyPr/>
                    <a:lstStyle/>
                    <a:p>
                      <a:pPr>
                        <a:buNone/>
                      </a:pPr>
                      <a:r>
                        <a:rPr lang="nl-BE" sz="1000" noProof="0" dirty="0">
                          <a:effectLst/>
                        </a:rPr>
                        <a:t>BTW 21%</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90,59 €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01631540"/>
                  </a:ext>
                </a:extLst>
              </a:tr>
              <a:tr h="177275">
                <a:tc>
                  <a:txBody>
                    <a:bodyPr/>
                    <a:lstStyle/>
                    <a:p>
                      <a:pP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33652131"/>
                  </a:ext>
                </a:extLst>
              </a:tr>
              <a:tr h="177275">
                <a:tc>
                  <a:txBody>
                    <a:bodyPr/>
                    <a:lstStyle/>
                    <a:p>
                      <a:pPr>
                        <a:buNone/>
                      </a:pPr>
                      <a:r>
                        <a:rPr lang="nl-BE" sz="1000" noProof="0" dirty="0">
                          <a:effectLst/>
                        </a:rPr>
                        <a:t>Totaal BTW inclusief</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571,97 €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89510161"/>
                  </a:ext>
                </a:extLst>
              </a:tr>
              <a:tr h="177275">
                <a:tc>
                  <a:txBody>
                    <a:bodyPr/>
                    <a:lstStyle/>
                    <a:p>
                      <a:pP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79517879"/>
                  </a:ext>
                </a:extLst>
              </a:tr>
            </a:tbl>
          </a:graphicData>
        </a:graphic>
      </p:graphicFrame>
      <p:graphicFrame>
        <p:nvGraphicFramePr>
          <p:cNvPr id="9" name="Tabel 8">
            <a:extLst>
              <a:ext uri="{FF2B5EF4-FFF2-40B4-BE49-F238E27FC236}">
                <a16:creationId xmlns:a16="http://schemas.microsoft.com/office/drawing/2014/main" id="{ECE568A9-3830-0424-5C3C-8A8F632CBE70}"/>
              </a:ext>
            </a:extLst>
          </p:cNvPr>
          <p:cNvGraphicFramePr>
            <a:graphicFrameLocks noGrp="1"/>
          </p:cNvGraphicFramePr>
          <p:nvPr>
            <p:extLst>
              <p:ext uri="{D42A27DB-BD31-4B8C-83A1-F6EECF244321}">
                <p14:modId xmlns:p14="http://schemas.microsoft.com/office/powerpoint/2010/main" val="550590481"/>
              </p:ext>
            </p:extLst>
          </p:nvPr>
        </p:nvGraphicFramePr>
        <p:xfrm>
          <a:off x="1822902" y="4404359"/>
          <a:ext cx="3892098" cy="1942408"/>
        </p:xfrm>
        <a:graphic>
          <a:graphicData uri="http://schemas.openxmlformats.org/drawingml/2006/table">
            <a:tbl>
              <a:tblPr firstRow="1" firstCol="1" bandRow="1">
                <a:tableStyleId>{5C22544A-7EE6-4342-B048-85BDC9FD1C3A}</a:tableStyleId>
              </a:tblPr>
              <a:tblGrid>
                <a:gridCol w="2830617">
                  <a:extLst>
                    <a:ext uri="{9D8B030D-6E8A-4147-A177-3AD203B41FA5}">
                      <a16:colId xmlns:a16="http://schemas.microsoft.com/office/drawing/2014/main" val="2576460265"/>
                    </a:ext>
                  </a:extLst>
                </a:gridCol>
                <a:gridCol w="1061481">
                  <a:extLst>
                    <a:ext uri="{9D8B030D-6E8A-4147-A177-3AD203B41FA5}">
                      <a16:colId xmlns:a16="http://schemas.microsoft.com/office/drawing/2014/main" val="2785788182"/>
                    </a:ext>
                  </a:extLst>
                </a:gridCol>
              </a:tblGrid>
              <a:tr h="186770">
                <a:tc>
                  <a:txBody>
                    <a:bodyPr/>
                    <a:lstStyle/>
                    <a:p>
                      <a:pPr>
                        <a:buNone/>
                      </a:pPr>
                      <a:r>
                        <a:rPr lang="nl-BE" sz="600" noProof="0" dirty="0">
                          <a:effectLst/>
                        </a:rPr>
                        <a:t>Erelonen</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9198875"/>
                  </a:ext>
                </a:extLst>
              </a:tr>
              <a:tr h="112062">
                <a:tc>
                  <a:txBody>
                    <a:bodyPr/>
                    <a:lstStyle/>
                    <a:p>
                      <a:pPr>
                        <a:buNone/>
                      </a:pPr>
                      <a:r>
                        <a:rPr lang="nl-BE" sz="600" noProof="0" dirty="0">
                          <a:effectLst/>
                        </a:rPr>
                        <a:t>Ereloon klasse C</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257,69 €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45635795"/>
                  </a:ext>
                </a:extLst>
              </a:tr>
              <a:tr h="112062">
                <a:tc>
                  <a:txBody>
                    <a:bodyPr/>
                    <a:lstStyle/>
                    <a:p>
                      <a:pPr>
                        <a:buNone/>
                      </a:pPr>
                      <a:r>
                        <a:rPr lang="nl-BE" sz="600" noProof="0" dirty="0">
                          <a:effectLst/>
                        </a:rPr>
                        <a:t>Vergoeding per tijdseenheid</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51,54 €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28051594"/>
                  </a:ext>
                </a:extLst>
              </a:tr>
              <a:tr h="186770">
                <a:tc>
                  <a:txBody>
                    <a:bodyPr/>
                    <a:lstStyle/>
                    <a:p>
                      <a:pPr>
                        <a:buNone/>
                      </a:pPr>
                      <a:r>
                        <a:rPr lang="nl-BE" sz="600" noProof="0" dirty="0">
                          <a:effectLst/>
                        </a:rPr>
                        <a:t>Uitgaven</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2410813"/>
                  </a:ext>
                </a:extLst>
              </a:tr>
              <a:tr h="112062">
                <a:tc>
                  <a:txBody>
                    <a:bodyPr/>
                    <a:lstStyle/>
                    <a:p>
                      <a:pPr>
                        <a:buNone/>
                      </a:pPr>
                      <a:r>
                        <a:rPr lang="nl-BE" sz="600" noProof="0" dirty="0">
                          <a:effectLst/>
                        </a:rPr>
                        <a:t>Uitgave reisvergoeding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18,55 €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10033407"/>
                  </a:ext>
                </a:extLst>
              </a:tr>
              <a:tr h="112062">
                <a:tc>
                  <a:txBody>
                    <a:bodyPr/>
                    <a:lstStyle/>
                    <a:p>
                      <a:pPr>
                        <a:buNone/>
                      </a:pPr>
                      <a:r>
                        <a:rPr lang="nl-BE" sz="600" noProof="0" dirty="0">
                          <a:effectLst/>
                        </a:rPr>
                        <a:t>Uitgave neerlegging CREA</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2,76 €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7274000"/>
                  </a:ext>
                </a:extLst>
              </a:tr>
              <a:tr h="186770">
                <a:tc>
                  <a:txBody>
                    <a:bodyPr/>
                    <a:lstStyle/>
                    <a:p>
                      <a:pPr>
                        <a:buNone/>
                      </a:pPr>
                      <a:r>
                        <a:rPr lang="nl-BE" sz="600" noProof="0" dirty="0">
                          <a:effectLst/>
                        </a:rPr>
                        <a:t>Overheid</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75973879"/>
                  </a:ext>
                </a:extLst>
              </a:tr>
              <a:tr h="112062">
                <a:tc>
                  <a:txBody>
                    <a:bodyPr/>
                    <a:lstStyle/>
                    <a:p>
                      <a:pPr>
                        <a:buNone/>
                      </a:pPr>
                      <a:r>
                        <a:rPr lang="nl-BE" sz="600" noProof="0" dirty="0">
                          <a:effectLst/>
                        </a:rPr>
                        <a:t>Registratie</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50,00 €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32547445"/>
                  </a:ext>
                </a:extLst>
              </a:tr>
              <a:tr h="186770">
                <a:tc>
                  <a:txBody>
                    <a:bodyPr/>
                    <a:lstStyle/>
                    <a:p>
                      <a:pP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55796436"/>
                  </a:ext>
                </a:extLst>
              </a:tr>
              <a:tr h="112062">
                <a:tc>
                  <a:txBody>
                    <a:bodyPr/>
                    <a:lstStyle/>
                    <a:p>
                      <a:pPr>
                        <a:buNone/>
                      </a:pPr>
                      <a:r>
                        <a:rPr lang="nl-BE" sz="600" noProof="0" dirty="0">
                          <a:effectLst/>
                        </a:rPr>
                        <a:t>Subtotaal maatstaf heffing</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330,54 €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9374210"/>
                  </a:ext>
                </a:extLst>
              </a:tr>
              <a:tr h="112062">
                <a:tc>
                  <a:txBody>
                    <a:bodyPr/>
                    <a:lstStyle/>
                    <a:p>
                      <a:pPr>
                        <a:buNone/>
                      </a:pPr>
                      <a:r>
                        <a:rPr lang="nl-BE" sz="600" noProof="0" dirty="0">
                          <a:effectLst/>
                        </a:rPr>
                        <a:t>Subtotaal buiten BTW</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50,00 €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94506438"/>
                  </a:ext>
                </a:extLst>
              </a:tr>
              <a:tr h="112062">
                <a:tc>
                  <a:txBody>
                    <a:bodyPr/>
                    <a:lstStyle/>
                    <a:p>
                      <a:pPr>
                        <a:buNone/>
                      </a:pPr>
                      <a:r>
                        <a:rPr lang="nl-BE" sz="600" noProof="0" dirty="0">
                          <a:effectLst/>
                        </a:rPr>
                        <a:t>BTW 21%</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69,41 €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78377940"/>
                  </a:ext>
                </a:extLst>
              </a:tr>
              <a:tr h="186770">
                <a:tc>
                  <a:txBody>
                    <a:bodyPr/>
                    <a:lstStyle/>
                    <a:p>
                      <a:pP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1000" noProof="0" dirty="0">
                          <a:effectLst/>
                        </a:rPr>
                        <a:t>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73330237"/>
                  </a:ext>
                </a:extLst>
              </a:tr>
              <a:tr h="112062">
                <a:tc>
                  <a:txBody>
                    <a:bodyPr/>
                    <a:lstStyle/>
                    <a:p>
                      <a:pPr>
                        <a:buNone/>
                      </a:pPr>
                      <a:r>
                        <a:rPr lang="nl-BE" sz="600" noProof="0" dirty="0">
                          <a:effectLst/>
                        </a:rPr>
                        <a:t>Totaal BTW inclusief</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r">
                        <a:buNone/>
                      </a:pPr>
                      <a:r>
                        <a:rPr lang="nl-BE" sz="600" noProof="0" dirty="0">
                          <a:effectLst/>
                        </a:rPr>
                        <a:t>449,95 €</a:t>
                      </a:r>
                      <a:endParaRPr lang="nl-BE" sz="10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3149204"/>
                  </a:ext>
                </a:extLst>
              </a:tr>
            </a:tbl>
          </a:graphicData>
        </a:graphic>
      </p:graphicFrame>
    </p:spTree>
    <p:extLst>
      <p:ext uri="{BB962C8B-B14F-4D97-AF65-F5344CB8AC3E}">
        <p14:creationId xmlns:p14="http://schemas.microsoft.com/office/powerpoint/2010/main" val="22206777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889439AE-BBED-2239-135A-2497BF589D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2EE8A2-1826-0A88-8006-258C11229C5A}"/>
              </a:ext>
            </a:extLst>
          </p:cNvPr>
          <p:cNvSpPr>
            <a:spLocks noGrp="1"/>
          </p:cNvSpPr>
          <p:nvPr>
            <p:ph type="title"/>
          </p:nvPr>
        </p:nvSpPr>
        <p:spPr/>
        <p:txBody>
          <a:bodyPr vert="horz" lIns="91440" tIns="45720" rIns="91440" bIns="45720" rtlCol="0" anchor="ctr">
            <a:normAutofit/>
          </a:bodyPr>
          <a:lstStyle/>
          <a:p>
            <a:r>
              <a:rPr lang="nl-BE" sz="4000" noProof="0" dirty="0">
                <a:solidFill>
                  <a:schemeClr val="bg1"/>
                </a:solidFill>
              </a:rPr>
              <a:t>Kostenplaatje: cijfervoorbeelden</a:t>
            </a:r>
          </a:p>
        </p:txBody>
      </p:sp>
      <p:sp>
        <p:nvSpPr>
          <p:cNvPr id="4" name="Tijdelijke aanduiding voor dianummer 3">
            <a:extLst>
              <a:ext uri="{FF2B5EF4-FFF2-40B4-BE49-F238E27FC236}">
                <a16:creationId xmlns:a16="http://schemas.microsoft.com/office/drawing/2014/main" id="{E7F43CDE-7E8A-A8F5-C5C8-8570B5ED751C}"/>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E7F58878-1A4E-B167-94A0-FC8BEEF57E65}"/>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11" name="Afbeelding 10">
            <a:extLst>
              <a:ext uri="{FF2B5EF4-FFF2-40B4-BE49-F238E27FC236}">
                <a16:creationId xmlns:a16="http://schemas.microsoft.com/office/drawing/2014/main" id="{047A5472-3078-603A-D7F4-40237559D6F8}"/>
              </a:ext>
            </a:extLst>
          </p:cNvPr>
          <p:cNvPicPr>
            <a:picLocks noChangeAspect="1"/>
          </p:cNvPicPr>
          <p:nvPr/>
        </p:nvPicPr>
        <p:blipFill>
          <a:blip r:embed="rId4"/>
          <a:stretch>
            <a:fillRect/>
          </a:stretch>
        </p:blipFill>
        <p:spPr>
          <a:xfrm>
            <a:off x="761802" y="1516007"/>
            <a:ext cx="6868484" cy="4991797"/>
          </a:xfrm>
          <a:prstGeom prst="rect">
            <a:avLst/>
          </a:prstGeom>
        </p:spPr>
      </p:pic>
    </p:spTree>
    <p:extLst>
      <p:ext uri="{BB962C8B-B14F-4D97-AF65-F5344CB8AC3E}">
        <p14:creationId xmlns:p14="http://schemas.microsoft.com/office/powerpoint/2010/main" val="35413102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1C2AA293-97D1-CDCC-D791-A9B0951A98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03A47F-B7BC-EEC2-48F1-F738D039B425}"/>
              </a:ext>
            </a:extLst>
          </p:cNvPr>
          <p:cNvSpPr>
            <a:spLocks noGrp="1"/>
          </p:cNvSpPr>
          <p:nvPr>
            <p:ph type="title"/>
          </p:nvPr>
        </p:nvSpPr>
        <p:spPr/>
        <p:txBody>
          <a:bodyPr vert="horz" lIns="91440" tIns="45720" rIns="91440" bIns="45720" rtlCol="0" anchor="ctr">
            <a:normAutofit/>
          </a:bodyPr>
          <a:lstStyle/>
          <a:p>
            <a:r>
              <a:rPr lang="nl-BE" sz="4000" noProof="0" dirty="0">
                <a:solidFill>
                  <a:schemeClr val="bg1"/>
                </a:solidFill>
              </a:rPr>
              <a:t>Kostenplaatje: cijfervoorbeelden</a:t>
            </a:r>
          </a:p>
        </p:txBody>
      </p:sp>
      <p:sp>
        <p:nvSpPr>
          <p:cNvPr id="4" name="Tijdelijke aanduiding voor dianummer 3">
            <a:extLst>
              <a:ext uri="{FF2B5EF4-FFF2-40B4-BE49-F238E27FC236}">
                <a16:creationId xmlns:a16="http://schemas.microsoft.com/office/drawing/2014/main" id="{1FCF80C5-1880-983E-046B-2BCF9D268A17}"/>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CABF4C03-DC13-F77C-75C3-F2EC6701B3D2}"/>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6" name="Afbeelding 5">
            <a:extLst>
              <a:ext uri="{FF2B5EF4-FFF2-40B4-BE49-F238E27FC236}">
                <a16:creationId xmlns:a16="http://schemas.microsoft.com/office/drawing/2014/main" id="{75C48C86-3871-1244-19D4-7BC31DE339F2}"/>
              </a:ext>
            </a:extLst>
          </p:cNvPr>
          <p:cNvPicPr>
            <a:picLocks noChangeAspect="1"/>
          </p:cNvPicPr>
          <p:nvPr/>
        </p:nvPicPr>
        <p:blipFill>
          <a:blip r:embed="rId4"/>
          <a:stretch>
            <a:fillRect/>
          </a:stretch>
        </p:blipFill>
        <p:spPr>
          <a:xfrm>
            <a:off x="971071" y="1614205"/>
            <a:ext cx="6858957" cy="4048690"/>
          </a:xfrm>
          <a:prstGeom prst="rect">
            <a:avLst/>
          </a:prstGeom>
        </p:spPr>
      </p:pic>
    </p:spTree>
    <p:extLst>
      <p:ext uri="{BB962C8B-B14F-4D97-AF65-F5344CB8AC3E}">
        <p14:creationId xmlns:p14="http://schemas.microsoft.com/office/powerpoint/2010/main" val="20641652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A12B914B-7470-0811-CE6B-BFCF9EE0BE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63DD1E-02E3-0E40-8428-729D64E33D95}"/>
              </a:ext>
            </a:extLst>
          </p:cNvPr>
          <p:cNvSpPr>
            <a:spLocks noGrp="1"/>
          </p:cNvSpPr>
          <p:nvPr>
            <p:ph type="title"/>
          </p:nvPr>
        </p:nvSpPr>
        <p:spPr/>
        <p:txBody>
          <a:bodyPr vert="horz" lIns="91440" tIns="45720" rIns="91440" bIns="45720" rtlCol="0" anchor="ctr">
            <a:normAutofit/>
          </a:bodyPr>
          <a:lstStyle/>
          <a:p>
            <a:r>
              <a:rPr lang="nl-BE" sz="4000" noProof="0" dirty="0">
                <a:solidFill>
                  <a:schemeClr val="bg1"/>
                </a:solidFill>
              </a:rPr>
              <a:t>Kostenplaatje: cijfervoorbeelden</a:t>
            </a:r>
          </a:p>
        </p:txBody>
      </p:sp>
      <p:sp>
        <p:nvSpPr>
          <p:cNvPr id="4" name="Tijdelijke aanduiding voor dianummer 3">
            <a:extLst>
              <a:ext uri="{FF2B5EF4-FFF2-40B4-BE49-F238E27FC236}">
                <a16:creationId xmlns:a16="http://schemas.microsoft.com/office/drawing/2014/main" id="{9AFA028F-2551-E29F-0D6F-913A0BF93A6A}"/>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4B97BCB4-ED6A-4DC5-D785-2B74C02336EF}"/>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7" name="Afbeelding 6">
            <a:extLst>
              <a:ext uri="{FF2B5EF4-FFF2-40B4-BE49-F238E27FC236}">
                <a16:creationId xmlns:a16="http://schemas.microsoft.com/office/drawing/2014/main" id="{FAD6C8B1-7E9D-CCF1-10DE-25C178F95DB2}"/>
              </a:ext>
            </a:extLst>
          </p:cNvPr>
          <p:cNvPicPr>
            <a:picLocks noChangeAspect="1"/>
          </p:cNvPicPr>
          <p:nvPr/>
        </p:nvPicPr>
        <p:blipFill>
          <a:blip r:embed="rId4"/>
          <a:stretch>
            <a:fillRect/>
          </a:stretch>
        </p:blipFill>
        <p:spPr>
          <a:xfrm>
            <a:off x="938583" y="1365822"/>
            <a:ext cx="5824653" cy="5315394"/>
          </a:xfrm>
          <a:prstGeom prst="rect">
            <a:avLst/>
          </a:prstGeom>
        </p:spPr>
      </p:pic>
    </p:spTree>
    <p:extLst>
      <p:ext uri="{BB962C8B-B14F-4D97-AF65-F5344CB8AC3E}">
        <p14:creationId xmlns:p14="http://schemas.microsoft.com/office/powerpoint/2010/main" val="4245522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4338EA52-551C-C474-16C0-0FDE7041F2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886D3B-6D95-1DE7-EE71-F04B1003807D}"/>
              </a:ext>
            </a:extLst>
          </p:cNvPr>
          <p:cNvSpPr>
            <a:spLocks noGrp="1"/>
          </p:cNvSpPr>
          <p:nvPr>
            <p:ph type="title"/>
          </p:nvPr>
        </p:nvSpPr>
        <p:spPr/>
        <p:txBody>
          <a:bodyPr vert="horz" lIns="91440" tIns="45720" rIns="91440" bIns="45720" rtlCol="0" anchor="ctr">
            <a:normAutofit/>
          </a:bodyPr>
          <a:lstStyle/>
          <a:p>
            <a:r>
              <a:rPr lang="nl-BE" sz="4000" noProof="0" dirty="0">
                <a:solidFill>
                  <a:schemeClr val="bg1"/>
                </a:solidFill>
              </a:rPr>
              <a:t>Kostenplaatje: cijfervoorbeelden</a:t>
            </a:r>
          </a:p>
        </p:txBody>
      </p:sp>
      <p:sp>
        <p:nvSpPr>
          <p:cNvPr id="4" name="Tijdelijke aanduiding voor dianummer 3">
            <a:extLst>
              <a:ext uri="{FF2B5EF4-FFF2-40B4-BE49-F238E27FC236}">
                <a16:creationId xmlns:a16="http://schemas.microsoft.com/office/drawing/2014/main" id="{AFEB3D01-C4E7-9312-2C93-7912EF6B1530}"/>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3FD1F297-38E4-60D4-FDEA-20FDB99E5EF4}"/>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6" name="Afbeelding 5">
            <a:extLst>
              <a:ext uri="{FF2B5EF4-FFF2-40B4-BE49-F238E27FC236}">
                <a16:creationId xmlns:a16="http://schemas.microsoft.com/office/drawing/2014/main" id="{378FD21E-85E6-E4B2-4489-155B38772C00}"/>
              </a:ext>
            </a:extLst>
          </p:cNvPr>
          <p:cNvPicPr>
            <a:picLocks noChangeAspect="1"/>
          </p:cNvPicPr>
          <p:nvPr/>
        </p:nvPicPr>
        <p:blipFill>
          <a:blip r:embed="rId4"/>
          <a:stretch>
            <a:fillRect/>
          </a:stretch>
        </p:blipFill>
        <p:spPr>
          <a:xfrm>
            <a:off x="975825" y="1410812"/>
            <a:ext cx="6982799" cy="4801270"/>
          </a:xfrm>
          <a:prstGeom prst="rect">
            <a:avLst/>
          </a:prstGeom>
        </p:spPr>
      </p:pic>
    </p:spTree>
    <p:extLst>
      <p:ext uri="{BB962C8B-B14F-4D97-AF65-F5344CB8AC3E}">
        <p14:creationId xmlns:p14="http://schemas.microsoft.com/office/powerpoint/2010/main" val="13382564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76FAF870-371A-1818-DE67-40101587BB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351CF4-F6BB-1A62-2A70-371B0C288F06}"/>
              </a:ext>
            </a:extLst>
          </p:cNvPr>
          <p:cNvSpPr>
            <a:spLocks noGrp="1"/>
          </p:cNvSpPr>
          <p:nvPr>
            <p:ph type="title"/>
          </p:nvPr>
        </p:nvSpPr>
        <p:spPr/>
        <p:txBody>
          <a:bodyPr vert="horz" lIns="91440" tIns="45720" rIns="91440" bIns="45720" rtlCol="0" anchor="ctr">
            <a:normAutofit/>
          </a:bodyPr>
          <a:lstStyle/>
          <a:p>
            <a:r>
              <a:rPr lang="nl-BE" sz="4000" noProof="0" dirty="0">
                <a:solidFill>
                  <a:schemeClr val="bg1"/>
                </a:solidFill>
              </a:rPr>
              <a:t>Kostenplaatje: cijfervoorbeelden</a:t>
            </a:r>
          </a:p>
        </p:txBody>
      </p:sp>
      <p:sp>
        <p:nvSpPr>
          <p:cNvPr id="4" name="Tijdelijke aanduiding voor dianummer 3">
            <a:extLst>
              <a:ext uri="{FF2B5EF4-FFF2-40B4-BE49-F238E27FC236}">
                <a16:creationId xmlns:a16="http://schemas.microsoft.com/office/drawing/2014/main" id="{FBC16EFF-C02C-8748-13B8-A40E0355FDE5}"/>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3BE80E00-A455-43C9-83E4-89FE8239B78B}"/>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7" name="Afbeelding 6">
            <a:extLst>
              <a:ext uri="{FF2B5EF4-FFF2-40B4-BE49-F238E27FC236}">
                <a16:creationId xmlns:a16="http://schemas.microsoft.com/office/drawing/2014/main" id="{FBDFDF15-19D8-9A2A-C5F7-11D82C8BCBB6}"/>
              </a:ext>
            </a:extLst>
          </p:cNvPr>
          <p:cNvPicPr>
            <a:picLocks noChangeAspect="1"/>
          </p:cNvPicPr>
          <p:nvPr/>
        </p:nvPicPr>
        <p:blipFill>
          <a:blip r:embed="rId4"/>
          <a:stretch>
            <a:fillRect/>
          </a:stretch>
        </p:blipFill>
        <p:spPr>
          <a:xfrm>
            <a:off x="963826" y="1690688"/>
            <a:ext cx="6954220" cy="3505689"/>
          </a:xfrm>
          <a:prstGeom prst="rect">
            <a:avLst/>
          </a:prstGeom>
        </p:spPr>
      </p:pic>
    </p:spTree>
    <p:extLst>
      <p:ext uri="{BB962C8B-B14F-4D97-AF65-F5344CB8AC3E}">
        <p14:creationId xmlns:p14="http://schemas.microsoft.com/office/powerpoint/2010/main" val="26322893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8BEE4A2A-CF43-12B5-77EF-470F35D160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CE77CC-30FC-69D4-8323-E5DFD823472A}"/>
              </a:ext>
            </a:extLst>
          </p:cNvPr>
          <p:cNvSpPr>
            <a:spLocks noGrp="1"/>
          </p:cNvSpPr>
          <p:nvPr>
            <p:ph type="title"/>
          </p:nvPr>
        </p:nvSpPr>
        <p:spPr/>
        <p:txBody>
          <a:bodyPr vert="horz" lIns="91440" tIns="45720" rIns="91440" bIns="45720" rtlCol="0" anchor="ctr">
            <a:normAutofit/>
          </a:bodyPr>
          <a:lstStyle/>
          <a:p>
            <a:r>
              <a:rPr lang="nl-BE" sz="4000" noProof="0" dirty="0">
                <a:solidFill>
                  <a:schemeClr val="bg1"/>
                </a:solidFill>
              </a:rPr>
              <a:t>Kostenplaatje: cijfervoorbeelden</a:t>
            </a:r>
          </a:p>
        </p:txBody>
      </p:sp>
      <p:sp>
        <p:nvSpPr>
          <p:cNvPr id="4" name="Tijdelijke aanduiding voor dianummer 3">
            <a:extLst>
              <a:ext uri="{FF2B5EF4-FFF2-40B4-BE49-F238E27FC236}">
                <a16:creationId xmlns:a16="http://schemas.microsoft.com/office/drawing/2014/main" id="{0635B3EA-DD74-B0FA-73BF-44ACA025DCBE}"/>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AAA5E6BC-A8DF-7882-A59B-A0D9DDEDB547}"/>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6" name="Afbeelding 5">
            <a:extLst>
              <a:ext uri="{FF2B5EF4-FFF2-40B4-BE49-F238E27FC236}">
                <a16:creationId xmlns:a16="http://schemas.microsoft.com/office/drawing/2014/main" id="{40F96921-69DA-B4B9-4095-428E70AEA787}"/>
              </a:ext>
            </a:extLst>
          </p:cNvPr>
          <p:cNvPicPr>
            <a:picLocks noChangeAspect="1"/>
          </p:cNvPicPr>
          <p:nvPr/>
        </p:nvPicPr>
        <p:blipFill>
          <a:blip r:embed="rId4"/>
          <a:stretch>
            <a:fillRect/>
          </a:stretch>
        </p:blipFill>
        <p:spPr>
          <a:xfrm>
            <a:off x="944598" y="1367943"/>
            <a:ext cx="6773220" cy="4887007"/>
          </a:xfrm>
          <a:prstGeom prst="rect">
            <a:avLst/>
          </a:prstGeom>
        </p:spPr>
      </p:pic>
    </p:spTree>
    <p:extLst>
      <p:ext uri="{BB962C8B-B14F-4D97-AF65-F5344CB8AC3E}">
        <p14:creationId xmlns:p14="http://schemas.microsoft.com/office/powerpoint/2010/main" val="34314880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EB484657-E892-362A-80CE-870D0D9AA0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FFEC74-8B70-28FA-0922-8A56CE9EBB5F}"/>
              </a:ext>
            </a:extLst>
          </p:cNvPr>
          <p:cNvSpPr>
            <a:spLocks noGrp="1"/>
          </p:cNvSpPr>
          <p:nvPr>
            <p:ph type="title"/>
          </p:nvPr>
        </p:nvSpPr>
        <p:spPr/>
        <p:txBody>
          <a:bodyPr vert="horz" lIns="91440" tIns="45720" rIns="91440" bIns="45720" rtlCol="0" anchor="ctr">
            <a:normAutofit/>
          </a:bodyPr>
          <a:lstStyle/>
          <a:p>
            <a:r>
              <a:rPr lang="nl-BE" sz="4000" noProof="0" dirty="0">
                <a:solidFill>
                  <a:schemeClr val="bg1"/>
                </a:solidFill>
              </a:rPr>
              <a:t>Kostenplaatje: cijfervoorbeelden</a:t>
            </a:r>
          </a:p>
        </p:txBody>
      </p:sp>
      <p:sp>
        <p:nvSpPr>
          <p:cNvPr id="4" name="Tijdelijke aanduiding voor dianummer 3">
            <a:extLst>
              <a:ext uri="{FF2B5EF4-FFF2-40B4-BE49-F238E27FC236}">
                <a16:creationId xmlns:a16="http://schemas.microsoft.com/office/drawing/2014/main" id="{856AC580-4439-C7FC-9321-5A2CA130DEFF}"/>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FC7F48AA-A3FE-32D4-C8F9-8231F165F7B5}"/>
              </a:ext>
            </a:extLst>
          </p:cNvPr>
          <p:cNvPicPr>
            <a:picLocks noChangeAspect="1"/>
          </p:cNvPicPr>
          <p:nvPr/>
        </p:nvPicPr>
        <p:blipFill>
          <a:blip r:embed="rId3"/>
          <a:stretch>
            <a:fillRect/>
          </a:stretch>
        </p:blipFill>
        <p:spPr>
          <a:xfrm>
            <a:off x="9901480" y="5932205"/>
            <a:ext cx="1920406" cy="414564"/>
          </a:xfrm>
          <a:prstGeom prst="rect">
            <a:avLst/>
          </a:prstGeom>
        </p:spPr>
      </p:pic>
      <p:pic>
        <p:nvPicPr>
          <p:cNvPr id="7" name="Afbeelding 6">
            <a:extLst>
              <a:ext uri="{FF2B5EF4-FFF2-40B4-BE49-F238E27FC236}">
                <a16:creationId xmlns:a16="http://schemas.microsoft.com/office/drawing/2014/main" id="{41ECF4A7-0E1E-2F1C-E656-28DFC230F8EF}"/>
              </a:ext>
            </a:extLst>
          </p:cNvPr>
          <p:cNvPicPr>
            <a:picLocks noChangeAspect="1"/>
          </p:cNvPicPr>
          <p:nvPr/>
        </p:nvPicPr>
        <p:blipFill>
          <a:blip r:embed="rId4"/>
          <a:stretch>
            <a:fillRect/>
          </a:stretch>
        </p:blipFill>
        <p:spPr>
          <a:xfrm>
            <a:off x="970118" y="1541608"/>
            <a:ext cx="6868484" cy="4286848"/>
          </a:xfrm>
          <a:prstGeom prst="rect">
            <a:avLst/>
          </a:prstGeom>
        </p:spPr>
      </p:pic>
    </p:spTree>
    <p:extLst>
      <p:ext uri="{BB962C8B-B14F-4D97-AF65-F5344CB8AC3E}">
        <p14:creationId xmlns:p14="http://schemas.microsoft.com/office/powerpoint/2010/main" val="18632850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21A6AF5F-5202-5B0E-D9FC-ED31A3FBEF5A}"/>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5F895A2-382E-5B7F-C281-A65377CF3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41F0BB38-75DC-6AA4-67E2-A99A0DBC9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9BD51133-3C72-3A31-0E9E-266F39FFF33F}"/>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Uithuiszettingen vermijden </a:t>
            </a:r>
          </a:p>
        </p:txBody>
      </p:sp>
      <p:sp>
        <p:nvSpPr>
          <p:cNvPr id="3" name="Tijdelijke aanduiding voor tekst 2">
            <a:extLst>
              <a:ext uri="{FF2B5EF4-FFF2-40B4-BE49-F238E27FC236}">
                <a16:creationId xmlns:a16="http://schemas.microsoft.com/office/drawing/2014/main" id="{4AD30C48-7620-EF95-A65E-D70B6E9E0B96}"/>
              </a:ext>
            </a:extLst>
          </p:cNvPr>
          <p:cNvSpPr>
            <a:spLocks noGrp="1"/>
          </p:cNvSpPr>
          <p:nvPr>
            <p:ph type="body" idx="1"/>
          </p:nvPr>
        </p:nvSpPr>
        <p:spPr>
          <a:xfrm>
            <a:off x="761803" y="1503533"/>
            <a:ext cx="11060083" cy="4843236"/>
          </a:xfrm>
        </p:spPr>
        <p:txBody>
          <a:bodyPr vert="horz" lIns="91440" tIns="45720" rIns="91440" bIns="45720" rtlCol="0" anchor="ctr">
            <a:norm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2000" noProof="0" dirty="0">
                <a:solidFill>
                  <a:srgbClr val="E89900"/>
                </a:solidFill>
                <a:latin typeface="Aptos" panose="02110004020202020204"/>
              </a:rPr>
              <a:t>Verhuurder en huurder kunnen beroep doen op OCMW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2000" noProof="0" dirty="0">
                <a:solidFill>
                  <a:srgbClr val="E89900"/>
                </a:solidFill>
                <a:latin typeface="Aptos" panose="02110004020202020204"/>
              </a:rPr>
              <a:t>OCMW kan beroep doen op FBU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2000" noProof="0" dirty="0">
                <a:solidFill>
                  <a:srgbClr val="E89900"/>
                </a:solidFill>
                <a:latin typeface="Aptos" panose="02110004020202020204"/>
              </a:rPr>
              <a:t>Toch uithuiszetting? </a:t>
            </a:r>
            <a:r>
              <a:rPr lang="nl-BE" sz="2000" noProof="0" dirty="0">
                <a:solidFill>
                  <a:srgbClr val="E89900"/>
                </a:solidFill>
                <a:latin typeface="Aptos" panose="02110004020202020204"/>
                <a:sym typeface="Wingdings" panose="05000000000000000000" pitchFamily="2" charset="2"/>
              </a:rPr>
              <a:t> 4 beschermende maatregelen:</a:t>
            </a:r>
          </a:p>
          <a:p>
            <a:pPr marL="457200" lvl="1" indent="0">
              <a:lnSpc>
                <a:spcPct val="100000"/>
              </a:lnSpc>
              <a:spcBef>
                <a:spcPts val="0"/>
              </a:spcBef>
              <a:buNone/>
              <a:defRPr/>
            </a:pPr>
            <a:r>
              <a:rPr lang="nl-BE" sz="1600" noProof="0" dirty="0">
                <a:solidFill>
                  <a:srgbClr val="E89900"/>
                </a:solidFill>
                <a:latin typeface="Aptos" panose="02110004020202020204"/>
              </a:rPr>
              <a:t>1)	Waarschuwing en bemiddeling door het OCMW: Bij vordering voor Vredegerecht wordt OCMW automatisch op de hoogte gebracht. OCMW tracht te bemiddelen en sociale begeleiding aan te bieden ter voorkoming uithuiszetting</a:t>
            </a:r>
          </a:p>
          <a:p>
            <a:pPr marL="457200" lvl="1" indent="0">
              <a:lnSpc>
                <a:spcPct val="100000"/>
              </a:lnSpc>
              <a:spcBef>
                <a:spcPts val="0"/>
              </a:spcBef>
              <a:buNone/>
              <a:defRPr/>
            </a:pPr>
            <a:r>
              <a:rPr lang="nl-BE" sz="1600" noProof="0" dirty="0">
                <a:solidFill>
                  <a:srgbClr val="E89900"/>
                </a:solidFill>
                <a:latin typeface="Aptos" panose="02110004020202020204"/>
              </a:rPr>
              <a:t>2)	Toekenning van een termijn om woning te verlaten: niet onmiddellijk, Vrederechter bepaalt termijn</a:t>
            </a:r>
          </a:p>
          <a:p>
            <a:pPr marL="457200" lvl="1" indent="0">
              <a:lnSpc>
                <a:spcPct val="100000"/>
              </a:lnSpc>
              <a:spcBef>
                <a:spcPts val="0"/>
              </a:spcBef>
              <a:buNone/>
              <a:defRPr/>
            </a:pPr>
            <a:r>
              <a:rPr lang="nl-BE" sz="1600" noProof="0" dirty="0">
                <a:solidFill>
                  <a:srgbClr val="E89900"/>
                </a:solidFill>
                <a:latin typeface="Aptos" panose="02110004020202020204"/>
              </a:rPr>
              <a:t>3)	Bewaring van de inboedel: inboedel die nog aanwezig is in woning wordt enige tijd bewaard</a:t>
            </a:r>
          </a:p>
          <a:p>
            <a:pPr marL="457200" lvl="1" indent="0">
              <a:lnSpc>
                <a:spcPct val="100000"/>
              </a:lnSpc>
              <a:spcBef>
                <a:spcPts val="0"/>
              </a:spcBef>
              <a:buNone/>
              <a:defRPr/>
            </a:pPr>
            <a:r>
              <a:rPr lang="nl-BE" sz="1600" noProof="0" dirty="0">
                <a:solidFill>
                  <a:srgbClr val="E89900"/>
                </a:solidFill>
                <a:latin typeface="Aptos" panose="02110004020202020204"/>
              </a:rPr>
              <a:t>4)	</a:t>
            </a:r>
            <a:r>
              <a:rPr lang="nl-BE" sz="1600" noProof="0" dirty="0" err="1">
                <a:solidFill>
                  <a:srgbClr val="E89900"/>
                </a:solidFill>
                <a:latin typeface="Aptos" panose="02110004020202020204"/>
              </a:rPr>
              <a:t>Onbeslagbare</a:t>
            </a:r>
            <a:r>
              <a:rPr lang="nl-BE" sz="1600" noProof="0" dirty="0">
                <a:solidFill>
                  <a:srgbClr val="E89900"/>
                </a:solidFill>
                <a:latin typeface="Aptos" panose="02110004020202020204"/>
              </a:rPr>
              <a:t> goederen: bepaalde goederen, noodzakelijk voor het dagelijks leven (zoals bedden, kookvuur, koelkast, wasmachine), blijven </a:t>
            </a:r>
            <a:r>
              <a:rPr lang="nl-BE" sz="1600" noProof="0" dirty="0" err="1">
                <a:solidFill>
                  <a:srgbClr val="E89900"/>
                </a:solidFill>
                <a:latin typeface="Aptos" panose="02110004020202020204"/>
              </a:rPr>
              <a:t>onbeslagbaar</a:t>
            </a:r>
            <a:endParaRPr lang="nl-BE" sz="1600" noProof="0" dirty="0">
              <a:solidFill>
                <a:srgbClr val="E89900"/>
              </a:solidFill>
              <a:latin typeface="Aptos" panose="02110004020202020204"/>
            </a:endParaRP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791CF08E-F919-308B-69D5-2B652A532C18}"/>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E5DAAA07-DB76-9DD3-8052-2B8B50F578C5}"/>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41145866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91E8DAE8-FC45-E4CA-26D1-B0EA5731F270}"/>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AF8E5D56-5C89-5C07-DCF9-B5EBA58BF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F77A171B-0796-58E8-9EB1-B28FD4CEB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7B7B3FE7-BEB7-4EF4-5DD7-91146AF0F21B}"/>
              </a:ext>
            </a:extLst>
          </p:cNvPr>
          <p:cNvSpPr>
            <a:spLocks noGrp="1"/>
          </p:cNvSpPr>
          <p:nvPr>
            <p:ph type="title"/>
          </p:nvPr>
        </p:nvSpPr>
        <p:spPr>
          <a:xfrm>
            <a:off x="761803" y="350196"/>
            <a:ext cx="4646904" cy="1624520"/>
          </a:xfrm>
        </p:spPr>
        <p:txBody>
          <a:bodyPr vert="horz" lIns="91440" tIns="45720" rIns="91440" bIns="45720" rtlCol="0" anchor="ctr">
            <a:normAutofit fontScale="90000"/>
          </a:bodyPr>
          <a:lstStyle/>
          <a:p>
            <a:r>
              <a:rPr lang="nl-BE" sz="4000" noProof="0" dirty="0">
                <a:solidFill>
                  <a:schemeClr val="bg1"/>
                </a:solidFill>
              </a:rPr>
              <a:t>Fonds ter bestrijding van de uithuiszettingen (FBU)</a:t>
            </a:r>
          </a:p>
        </p:txBody>
      </p:sp>
      <p:sp>
        <p:nvSpPr>
          <p:cNvPr id="3" name="Tijdelijke aanduiding voor tekst 2">
            <a:extLst>
              <a:ext uri="{FF2B5EF4-FFF2-40B4-BE49-F238E27FC236}">
                <a16:creationId xmlns:a16="http://schemas.microsoft.com/office/drawing/2014/main" id="{8B46CB28-11EE-0712-DDF4-7C2DA8D1AD29}"/>
              </a:ext>
            </a:extLst>
          </p:cNvPr>
          <p:cNvSpPr>
            <a:spLocks noGrp="1"/>
          </p:cNvSpPr>
          <p:nvPr>
            <p:ph type="body" idx="1"/>
          </p:nvPr>
        </p:nvSpPr>
        <p:spPr>
          <a:xfrm>
            <a:off x="761802" y="1894984"/>
            <a:ext cx="4646905" cy="4070351"/>
          </a:xfrm>
        </p:spPr>
        <p:txBody>
          <a:bodyPr vert="horz" lIns="91440" tIns="45720" rIns="91440" bIns="45720" rtlCol="0" anchor="ctr">
            <a:normAutofit/>
          </a:bodyPr>
          <a:lstStyle/>
          <a:p>
            <a:r>
              <a:rPr lang="nl-BE" sz="2000" noProof="0" dirty="0" err="1">
                <a:solidFill>
                  <a:srgbClr val="E89900"/>
                </a:solidFill>
              </a:rPr>
              <a:t>Quid</a:t>
            </a:r>
            <a:r>
              <a:rPr lang="nl-BE" sz="2000" noProof="0" dirty="0">
                <a:solidFill>
                  <a:srgbClr val="E89900"/>
                </a:solidFill>
              </a:rPr>
              <a:t>?</a:t>
            </a:r>
          </a:p>
          <a:p>
            <a:r>
              <a:rPr lang="nl-BE" sz="2000" noProof="0" dirty="0">
                <a:solidFill>
                  <a:srgbClr val="E89900"/>
                </a:solidFill>
              </a:rPr>
              <a:t>OCMW beslist </a:t>
            </a:r>
          </a:p>
          <a:p>
            <a:r>
              <a:rPr lang="nl-BE" sz="2000" noProof="0" dirty="0">
                <a:solidFill>
                  <a:srgbClr val="E89900"/>
                </a:solidFill>
              </a:rPr>
              <a:t>Voorwaarden:</a:t>
            </a:r>
          </a:p>
          <a:p>
            <a:pPr lvl="1">
              <a:buFont typeface="Wingdings" panose="05000000000000000000" pitchFamily="2" charset="2"/>
              <a:buChar char="§"/>
            </a:pPr>
            <a:r>
              <a:rPr lang="nl-BE" sz="1400" noProof="0" dirty="0">
                <a:solidFill>
                  <a:srgbClr val="E89900"/>
                </a:solidFill>
              </a:rPr>
              <a:t>Sociaal onderzoek </a:t>
            </a:r>
            <a:r>
              <a:rPr lang="nl-BE" sz="1400" noProof="0" dirty="0">
                <a:solidFill>
                  <a:srgbClr val="E89900"/>
                </a:solidFill>
                <a:sym typeface="Wingdings" panose="05000000000000000000" pitchFamily="2" charset="2"/>
              </a:rPr>
              <a:t> komt huurder in aanmerking + kan huurachterstal worden afbetaald</a:t>
            </a:r>
            <a:endParaRPr lang="nl-BE" sz="1400" noProof="0" dirty="0">
              <a:solidFill>
                <a:srgbClr val="E89900"/>
              </a:solidFill>
            </a:endParaRPr>
          </a:p>
          <a:p>
            <a:pPr lvl="1">
              <a:buFont typeface="Wingdings" panose="05000000000000000000" pitchFamily="2" charset="2"/>
              <a:buChar char="§"/>
            </a:pPr>
            <a:r>
              <a:rPr lang="nl-BE" sz="1400" noProof="0" dirty="0">
                <a:solidFill>
                  <a:srgbClr val="E89900"/>
                </a:solidFill>
              </a:rPr>
              <a:t>Begeleidingsovereenkomst </a:t>
            </a:r>
            <a:r>
              <a:rPr lang="nl-BE" sz="1400" noProof="0" dirty="0">
                <a:solidFill>
                  <a:srgbClr val="E89900"/>
                </a:solidFill>
                <a:sym typeface="Wingdings" panose="05000000000000000000" pitchFamily="2" charset="2"/>
              </a:rPr>
              <a:t> tussen huurder, verhuurder en OCMW</a:t>
            </a:r>
          </a:p>
          <a:p>
            <a:r>
              <a:rPr lang="nl-BE" sz="2000" noProof="0" dirty="0">
                <a:solidFill>
                  <a:srgbClr val="E89900"/>
                </a:solidFill>
                <a:sym typeface="Wingdings" panose="05000000000000000000" pitchFamily="2" charset="2"/>
              </a:rPr>
              <a:t>Kan meermaals voor éénzelfde client, geen beperking </a:t>
            </a:r>
            <a:endParaRPr lang="nl-BE" sz="2000" noProof="0" dirty="0">
              <a:solidFill>
                <a:srgbClr val="E89900"/>
              </a:solidFill>
            </a:endParaRPr>
          </a:p>
        </p:txBody>
      </p:sp>
      <p:sp>
        <p:nvSpPr>
          <p:cNvPr id="4" name="Tijdelijke aanduiding voor dianummer 3">
            <a:extLst>
              <a:ext uri="{FF2B5EF4-FFF2-40B4-BE49-F238E27FC236}">
                <a16:creationId xmlns:a16="http://schemas.microsoft.com/office/drawing/2014/main" id="{AB7EDD11-4B1D-6441-27A4-32D85D7EB136}"/>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25</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6E2123DA-A808-1465-335C-F9B8196A9AAC}"/>
              </a:ext>
            </a:extLst>
          </p:cNvPr>
          <p:cNvPicPr>
            <a:picLocks noChangeAspect="1"/>
          </p:cNvPicPr>
          <p:nvPr/>
        </p:nvPicPr>
        <p:blipFill>
          <a:blip r:embed="rId2"/>
          <a:stretch>
            <a:fillRect/>
          </a:stretch>
        </p:blipFill>
        <p:spPr>
          <a:xfrm>
            <a:off x="7143749" y="-19269"/>
            <a:ext cx="4286447" cy="6905320"/>
          </a:xfrm>
          <a:prstGeom prst="rect">
            <a:avLst/>
          </a:prstGeom>
        </p:spPr>
      </p:pic>
    </p:spTree>
    <p:extLst>
      <p:ext uri="{BB962C8B-B14F-4D97-AF65-F5344CB8AC3E}">
        <p14:creationId xmlns:p14="http://schemas.microsoft.com/office/powerpoint/2010/main" val="2352425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9EFFB44D-BBCA-98F6-CC41-921DAE2CE6C0}"/>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55B796CF-D6BA-7FD5-9C9B-6906F3E58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FF648F81-986B-9247-D4E9-AED077158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42BA1F3A-E75A-4E3E-54B9-E878027B20A0}"/>
              </a:ext>
            </a:extLst>
          </p:cNvPr>
          <p:cNvSpPr>
            <a:spLocks noGrp="1"/>
          </p:cNvSpPr>
          <p:nvPr>
            <p:ph type="title"/>
          </p:nvPr>
        </p:nvSpPr>
        <p:spPr>
          <a:xfrm>
            <a:off x="761803" y="350196"/>
            <a:ext cx="4646904" cy="1624520"/>
          </a:xfrm>
        </p:spPr>
        <p:txBody>
          <a:bodyPr vert="horz" lIns="91440" tIns="45720" rIns="91440" bIns="45720" rtlCol="0" anchor="ctr">
            <a:normAutofit fontScale="90000"/>
          </a:bodyPr>
          <a:lstStyle/>
          <a:p>
            <a:r>
              <a:rPr lang="nl-BE" sz="4000" noProof="0" dirty="0">
                <a:solidFill>
                  <a:schemeClr val="bg1"/>
                </a:solidFill>
              </a:rPr>
              <a:t>Fonds ter bestrijding van de uithuiszettingen (FBU)</a:t>
            </a:r>
          </a:p>
        </p:txBody>
      </p:sp>
      <p:sp>
        <p:nvSpPr>
          <p:cNvPr id="3" name="Tijdelijke aanduiding voor tekst 2">
            <a:extLst>
              <a:ext uri="{FF2B5EF4-FFF2-40B4-BE49-F238E27FC236}">
                <a16:creationId xmlns:a16="http://schemas.microsoft.com/office/drawing/2014/main" id="{46BEEDC4-5B0F-3C6F-8FE6-43C0870E4A70}"/>
              </a:ext>
            </a:extLst>
          </p:cNvPr>
          <p:cNvSpPr>
            <a:spLocks noGrp="1"/>
          </p:cNvSpPr>
          <p:nvPr>
            <p:ph type="body" idx="1"/>
          </p:nvPr>
        </p:nvSpPr>
        <p:spPr>
          <a:xfrm>
            <a:off x="761802" y="2285999"/>
            <a:ext cx="5247111" cy="4516664"/>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Voor verhuurder:</a:t>
            </a:r>
          </a:p>
          <a:p>
            <a:pPr lvl="1">
              <a:spcBef>
                <a:spcPts val="1000"/>
              </a:spcBef>
              <a:buFont typeface="Wingdings" panose="05000000000000000000" pitchFamily="2" charset="2"/>
              <a:buChar char="§"/>
              <a:defRPr/>
            </a:pPr>
            <a:r>
              <a:rPr lang="nl-BE" sz="1400" noProof="0" dirty="0">
                <a:solidFill>
                  <a:srgbClr val="E89900"/>
                </a:solidFill>
                <a:latin typeface="Aptos" panose="02110004020202020204"/>
              </a:rPr>
              <a:t>OCMW betaalt 50% huurachterstal (max. € 1.568,00) binnen 10 dagen na ondertekening</a:t>
            </a:r>
          </a:p>
          <a:p>
            <a:pPr lvl="1">
              <a:spcBef>
                <a:spcPts val="1000"/>
              </a:spcBef>
              <a:buFont typeface="Wingdings" panose="05000000000000000000" pitchFamily="2" charset="2"/>
              <a:buChar char="§"/>
              <a:defRPr/>
            </a:pPr>
            <a:r>
              <a:rPr lang="nl-BE" sz="1400" noProof="0" dirty="0">
                <a:solidFill>
                  <a:srgbClr val="E89900"/>
                </a:solidFill>
                <a:latin typeface="Aptos" panose="02110004020202020204"/>
              </a:rPr>
              <a:t>Afstand van interesten </a:t>
            </a:r>
          </a:p>
          <a:p>
            <a:pPr lvl="1">
              <a:spcBef>
                <a:spcPts val="1000"/>
              </a:spcBef>
              <a:buFont typeface="Wingdings" panose="05000000000000000000" pitchFamily="2" charset="2"/>
              <a:buChar char="§"/>
              <a:defRPr/>
            </a:pPr>
            <a:r>
              <a:rPr lang="nl-BE" sz="1400" noProof="0" dirty="0">
                <a:solidFill>
                  <a:srgbClr val="E89900"/>
                </a:solidFill>
                <a:latin typeface="Aptos" panose="02110004020202020204"/>
              </a:rPr>
              <a:t>Geen vordering tot uithuiszetting instellen zolang afbetalingsplan correct gevolgd en geen nieuwe achterstal</a:t>
            </a:r>
          </a:p>
          <a:p>
            <a:pPr lvl="1">
              <a:spcBef>
                <a:spcPts val="1000"/>
              </a:spcBef>
              <a:buFont typeface="Wingdings" panose="05000000000000000000" pitchFamily="2" charset="2"/>
              <a:buChar char="§"/>
              <a:defRPr/>
            </a:pPr>
            <a:r>
              <a:rPr lang="nl-BE" sz="1400" noProof="0" dirty="0">
                <a:solidFill>
                  <a:srgbClr val="E89900"/>
                </a:solidFill>
                <a:latin typeface="Aptos" panose="02110004020202020204"/>
              </a:rPr>
              <a:t>Toch nieuwe achterstal? </a:t>
            </a:r>
            <a:r>
              <a:rPr lang="nl-BE" sz="1400" noProof="0" dirty="0">
                <a:solidFill>
                  <a:srgbClr val="E89900"/>
                </a:solidFill>
                <a:latin typeface="Aptos" panose="02110004020202020204"/>
                <a:sym typeface="Wingdings" panose="05000000000000000000" pitchFamily="2" charset="2"/>
              </a:rPr>
              <a:t> OCMW verwittigen</a:t>
            </a:r>
          </a:p>
          <a:p>
            <a:pPr lvl="1">
              <a:spcBef>
                <a:spcPts val="1000"/>
              </a:spcBef>
              <a:buFont typeface="Wingdings" panose="05000000000000000000" pitchFamily="2" charset="2"/>
              <a:buChar char="§"/>
              <a:defRPr/>
            </a:pPr>
            <a:r>
              <a:rPr lang="nl-BE" sz="1400" noProof="0" dirty="0">
                <a:solidFill>
                  <a:srgbClr val="E89900"/>
                </a:solidFill>
                <a:latin typeface="Aptos" panose="02110004020202020204"/>
              </a:rPr>
              <a:t>Bij stabiele woonsituatie </a:t>
            </a:r>
            <a:r>
              <a:rPr lang="nl-BE" sz="1400" noProof="0" dirty="0">
                <a:solidFill>
                  <a:srgbClr val="E89900"/>
                </a:solidFill>
                <a:latin typeface="Aptos" panose="02110004020202020204"/>
                <a:sym typeface="Wingdings" panose="05000000000000000000" pitchFamily="2" charset="2"/>
              </a:rPr>
              <a:t> schriftelijke verklaring</a:t>
            </a:r>
            <a:endParaRPr kumimoji="0" lang="nl-BE" sz="1400" b="0" i="0" u="none" strike="noStrike" kern="1200" cap="none" spc="0" normalizeH="0" baseline="0" noProof="0" dirty="0">
              <a:ln>
                <a:noFill/>
              </a:ln>
              <a:solidFill>
                <a:srgbClr val="E89900"/>
              </a:solidFill>
              <a:effectLst/>
              <a:uLnTx/>
              <a:uFillTx/>
              <a:latin typeface="Aptos" panose="0211000402020202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Voor huurder:</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nl-BE" sz="1400" b="0" i="0" u="none" strike="noStrike" kern="1200" cap="none" spc="0" normalizeH="0" baseline="0" noProof="0" dirty="0">
                <a:ln>
                  <a:noFill/>
                </a:ln>
                <a:solidFill>
                  <a:srgbClr val="E89900"/>
                </a:solidFill>
                <a:effectLst/>
                <a:uLnTx/>
                <a:uFillTx/>
                <a:latin typeface="Aptos" panose="02110004020202020204"/>
                <a:ea typeface="+mn-ea"/>
                <a:cs typeface="+mn-cs"/>
              </a:rPr>
              <a:t>OCMW helpt afbetalingen via afbetalingsplan</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nl-BE" sz="1400" b="0" i="0" u="none" strike="noStrike" kern="1200" cap="none" spc="0" normalizeH="0" baseline="0" noProof="0" dirty="0">
                <a:ln>
                  <a:noFill/>
                </a:ln>
                <a:solidFill>
                  <a:srgbClr val="E89900"/>
                </a:solidFill>
                <a:effectLst/>
                <a:uLnTx/>
                <a:uFillTx/>
                <a:latin typeface="Aptos" panose="02110004020202020204"/>
                <a:ea typeface="+mn-ea"/>
                <a:cs typeface="+mn-cs"/>
              </a:rPr>
              <a:t>Zolang plan correct wordt gevolgd, en geen nieuwe achterstal </a:t>
            </a:r>
            <a:r>
              <a:rPr kumimoji="0" lang="nl-BE" sz="1400" b="0" i="0" u="none" strike="noStrike" kern="1200" cap="none" spc="0" normalizeH="0" baseline="0" noProof="0" dirty="0">
                <a:ln>
                  <a:noFill/>
                </a:ln>
                <a:solidFill>
                  <a:srgbClr val="E89900"/>
                </a:solidFill>
                <a:effectLst/>
                <a:uLnTx/>
                <a:uFillTx/>
                <a:latin typeface="Aptos" panose="02110004020202020204"/>
                <a:ea typeface="+mn-ea"/>
                <a:cs typeface="+mn-cs"/>
                <a:sym typeface="Wingdings" panose="05000000000000000000" pitchFamily="2" charset="2"/>
              </a:rPr>
              <a:t> uithuiszetting niet mogelijk</a:t>
            </a:r>
            <a:endParaRPr kumimoji="0" lang="nl-BE" sz="1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6CA95D41-2051-0BFF-E3F3-F4B959A03D5D}"/>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26</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8B0985C2-A465-1254-F217-0A018D77FBC0}"/>
              </a:ext>
            </a:extLst>
          </p:cNvPr>
          <p:cNvPicPr>
            <a:picLocks noChangeAspect="1"/>
          </p:cNvPicPr>
          <p:nvPr/>
        </p:nvPicPr>
        <p:blipFill>
          <a:blip r:embed="rId2"/>
          <a:stretch>
            <a:fillRect/>
          </a:stretch>
        </p:blipFill>
        <p:spPr>
          <a:xfrm>
            <a:off x="6975424" y="2285999"/>
            <a:ext cx="4454774" cy="4070352"/>
          </a:xfrm>
          <a:prstGeom prst="rect">
            <a:avLst/>
          </a:prstGeom>
        </p:spPr>
      </p:pic>
    </p:spTree>
    <p:extLst>
      <p:ext uri="{BB962C8B-B14F-4D97-AF65-F5344CB8AC3E}">
        <p14:creationId xmlns:p14="http://schemas.microsoft.com/office/powerpoint/2010/main" val="3209229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FBEAF591-DA3F-A932-5C29-3689B93C2939}"/>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E894DE8E-384A-4C3F-3F16-97795C871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C37C7CB5-9F6F-E3A5-CBA8-E4D0E1B79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064793EF-62DB-2F2B-238D-4C3B23D027F8}"/>
              </a:ext>
            </a:extLst>
          </p:cNvPr>
          <p:cNvSpPr>
            <a:spLocks noGrp="1"/>
          </p:cNvSpPr>
          <p:nvPr>
            <p:ph type="title"/>
          </p:nvPr>
        </p:nvSpPr>
        <p:spPr>
          <a:xfrm>
            <a:off x="761803" y="350196"/>
            <a:ext cx="4646904" cy="1624520"/>
          </a:xfrm>
        </p:spPr>
        <p:txBody>
          <a:bodyPr vert="horz" lIns="91440" tIns="45720" rIns="91440" bIns="45720" rtlCol="0" anchor="ctr">
            <a:normAutofit fontScale="90000"/>
          </a:bodyPr>
          <a:lstStyle/>
          <a:p>
            <a:r>
              <a:rPr lang="nl-BE" sz="4000" noProof="0" dirty="0">
                <a:solidFill>
                  <a:schemeClr val="bg1"/>
                </a:solidFill>
              </a:rPr>
              <a:t>Fonds ter bestrijding van de uithuiszettingen (FBU)</a:t>
            </a:r>
          </a:p>
        </p:txBody>
      </p:sp>
      <p:sp>
        <p:nvSpPr>
          <p:cNvPr id="3" name="Tijdelijke aanduiding voor tekst 2">
            <a:extLst>
              <a:ext uri="{FF2B5EF4-FFF2-40B4-BE49-F238E27FC236}">
                <a16:creationId xmlns:a16="http://schemas.microsoft.com/office/drawing/2014/main" id="{40E68074-AC39-C7BB-1164-FB190E0BB1DB}"/>
              </a:ext>
            </a:extLst>
          </p:cNvPr>
          <p:cNvSpPr>
            <a:spLocks noGrp="1"/>
          </p:cNvSpPr>
          <p:nvPr>
            <p:ph type="body" idx="1"/>
          </p:nvPr>
        </p:nvSpPr>
        <p:spPr>
          <a:xfrm>
            <a:off x="761803" y="2123239"/>
            <a:ext cx="5094711" cy="4734761"/>
          </a:xfrm>
        </p:spPr>
        <p:txBody>
          <a:bodyPr vert="horz" lIns="91440" tIns="45720" rIns="91440" bIns="45720" rtlCol="0" anchor="ctr">
            <a:normAutofit/>
          </a:bodyPr>
          <a:lstStyle/>
          <a:p>
            <a:r>
              <a:rPr lang="nl-BE" sz="2000" noProof="0" dirty="0">
                <a:solidFill>
                  <a:srgbClr val="E89900"/>
                </a:solidFill>
              </a:rPr>
              <a:t>Welke huurders?</a:t>
            </a:r>
          </a:p>
          <a:p>
            <a:pPr lvl="1">
              <a:buFont typeface="Wingdings" panose="05000000000000000000" pitchFamily="2" charset="2"/>
              <a:buChar char="§"/>
            </a:pPr>
            <a:r>
              <a:rPr lang="nl-BE" sz="1400" noProof="0" dirty="0">
                <a:solidFill>
                  <a:srgbClr val="E89900"/>
                </a:solidFill>
              </a:rPr>
              <a:t>Private huurmarkt of via een woonmaatschappij die huurt op de private huurmarkt</a:t>
            </a:r>
          </a:p>
          <a:p>
            <a:pPr lvl="1">
              <a:buFont typeface="Wingdings" panose="05000000000000000000" pitchFamily="2" charset="2"/>
              <a:buChar char="§"/>
            </a:pPr>
            <a:r>
              <a:rPr lang="nl-BE" sz="1400" noProof="0" dirty="0">
                <a:solidFill>
                  <a:srgbClr val="E89900"/>
                </a:solidFill>
              </a:rPr>
              <a:t>Niet: handelspanden of andere sociale huurwoningen van een woonmaatschappij </a:t>
            </a:r>
          </a:p>
          <a:p>
            <a:r>
              <a:rPr lang="nl-BE" sz="2000" noProof="0" dirty="0">
                <a:solidFill>
                  <a:srgbClr val="E89900"/>
                </a:solidFill>
              </a:rPr>
              <a:t>Wanneer inschakelen? </a:t>
            </a:r>
          </a:p>
          <a:p>
            <a:pPr lvl="1">
              <a:buFont typeface="Wingdings" panose="05000000000000000000" pitchFamily="2" charset="2"/>
              <a:buChar char="§"/>
            </a:pPr>
            <a:r>
              <a:rPr lang="nl-BE" sz="1400" noProof="0" dirty="0">
                <a:solidFill>
                  <a:srgbClr val="E89900"/>
                </a:solidFill>
              </a:rPr>
              <a:t>Kan onmiddellijk </a:t>
            </a:r>
          </a:p>
          <a:p>
            <a:pPr lvl="1">
              <a:buFont typeface="Wingdings" panose="05000000000000000000" pitchFamily="2" charset="2"/>
              <a:buChar char="§"/>
            </a:pPr>
            <a:r>
              <a:rPr lang="nl-BE" sz="1400" noProof="0" dirty="0">
                <a:solidFill>
                  <a:srgbClr val="E89900"/>
                </a:solidFill>
              </a:rPr>
              <a:t>Geen minimumbedrag of –periode</a:t>
            </a:r>
          </a:p>
          <a:p>
            <a:r>
              <a:rPr lang="nl-BE" sz="2000" noProof="0" dirty="0">
                <a:solidFill>
                  <a:srgbClr val="E89900"/>
                </a:solidFill>
              </a:rPr>
              <a:t>Welke achterstal? </a:t>
            </a:r>
          </a:p>
          <a:p>
            <a:pPr lvl="1">
              <a:buFont typeface="Wingdings" panose="05000000000000000000" pitchFamily="2" charset="2"/>
              <a:buChar char="§"/>
            </a:pPr>
            <a:r>
              <a:rPr lang="nl-BE" sz="1400" noProof="0" dirty="0">
                <a:solidFill>
                  <a:srgbClr val="E89900"/>
                </a:solidFill>
              </a:rPr>
              <a:t>Vervallen huurgelden</a:t>
            </a:r>
          </a:p>
          <a:p>
            <a:pPr lvl="1">
              <a:buFont typeface="Wingdings" panose="05000000000000000000" pitchFamily="2" charset="2"/>
              <a:buChar char="§"/>
            </a:pPr>
            <a:r>
              <a:rPr lang="nl-BE" sz="1400" noProof="0" dirty="0">
                <a:solidFill>
                  <a:srgbClr val="E89900"/>
                </a:solidFill>
              </a:rPr>
              <a:t>Vervallen forfaitair bedrag voor de kosten en lasten</a:t>
            </a:r>
          </a:p>
          <a:p>
            <a:pPr lvl="1">
              <a:buFont typeface="Wingdings" panose="05000000000000000000" pitchFamily="2" charset="2"/>
              <a:buChar char="§"/>
            </a:pPr>
            <a:r>
              <a:rPr lang="nl-BE" sz="1400" noProof="0" dirty="0">
                <a:solidFill>
                  <a:srgbClr val="E89900"/>
                </a:solidFill>
              </a:rPr>
              <a:t>Vervallen provisie voor de kosten en lasten</a:t>
            </a:r>
          </a:p>
          <a:p>
            <a:pPr lvl="1">
              <a:buFont typeface="Wingdings" panose="05000000000000000000" pitchFamily="2" charset="2"/>
              <a:buChar char="§"/>
            </a:pPr>
            <a:r>
              <a:rPr lang="nl-BE" sz="1400" noProof="0" dirty="0">
                <a:solidFill>
                  <a:srgbClr val="E89900"/>
                </a:solidFill>
              </a:rPr>
              <a:t>Vervallen saldo na afrekening van de kosten en lasten</a:t>
            </a:r>
          </a:p>
          <a:p>
            <a:pPr lvl="1">
              <a:buFont typeface="Wingdings" panose="05000000000000000000" pitchFamily="2" charset="2"/>
              <a:buChar char="§"/>
            </a:pPr>
            <a:r>
              <a:rPr lang="nl-BE" sz="1400" noProof="0" dirty="0">
                <a:solidFill>
                  <a:srgbClr val="E89900"/>
                </a:solidFill>
              </a:rPr>
              <a:t>Geen minimum- of maximumhuurprijs vastgelegd.</a:t>
            </a:r>
          </a:p>
        </p:txBody>
      </p:sp>
      <p:sp>
        <p:nvSpPr>
          <p:cNvPr id="4" name="Tijdelijke aanduiding voor dianummer 3">
            <a:extLst>
              <a:ext uri="{FF2B5EF4-FFF2-40B4-BE49-F238E27FC236}">
                <a16:creationId xmlns:a16="http://schemas.microsoft.com/office/drawing/2014/main" id="{2AEA07A4-B116-4D03-0459-494EBE67EAD8}"/>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27</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2FB8DFF5-EF67-8562-2353-1E9DDFD55D1E}"/>
              </a:ext>
            </a:extLst>
          </p:cNvPr>
          <p:cNvPicPr>
            <a:picLocks noChangeAspect="1"/>
          </p:cNvPicPr>
          <p:nvPr/>
        </p:nvPicPr>
        <p:blipFill>
          <a:blip r:embed="rId2"/>
          <a:stretch>
            <a:fillRect/>
          </a:stretch>
        </p:blipFill>
        <p:spPr>
          <a:xfrm>
            <a:off x="6975424" y="2285999"/>
            <a:ext cx="4454774" cy="4070352"/>
          </a:xfrm>
          <a:prstGeom prst="rect">
            <a:avLst/>
          </a:prstGeom>
        </p:spPr>
      </p:pic>
    </p:spTree>
    <p:extLst>
      <p:ext uri="{BB962C8B-B14F-4D97-AF65-F5344CB8AC3E}">
        <p14:creationId xmlns:p14="http://schemas.microsoft.com/office/powerpoint/2010/main" val="1151875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DBBD27EC-7B51-9E47-6EBA-8BCB701365FF}"/>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A28AAC76-997B-7A6A-ED5A-74AFD2FA61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2CC60A67-F0DA-3CB0-11B3-BCA438A9E7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BBD25F2E-6A4F-59F6-30F6-43684F774F53}"/>
              </a:ext>
            </a:extLst>
          </p:cNvPr>
          <p:cNvSpPr>
            <a:spLocks noGrp="1"/>
          </p:cNvSpPr>
          <p:nvPr>
            <p:ph type="title"/>
          </p:nvPr>
        </p:nvSpPr>
        <p:spPr>
          <a:xfrm>
            <a:off x="761803" y="350196"/>
            <a:ext cx="4646904" cy="1624520"/>
          </a:xfrm>
        </p:spPr>
        <p:txBody>
          <a:bodyPr vert="horz" lIns="91440" tIns="45720" rIns="91440" bIns="45720" rtlCol="0" anchor="ctr">
            <a:normAutofit fontScale="90000"/>
          </a:bodyPr>
          <a:lstStyle/>
          <a:p>
            <a:r>
              <a:rPr lang="nl-BE" sz="4000" noProof="0" dirty="0">
                <a:solidFill>
                  <a:schemeClr val="bg1"/>
                </a:solidFill>
              </a:rPr>
              <a:t>Fonds ter bestrijding van de uithuiszettingen (FBU)</a:t>
            </a:r>
          </a:p>
        </p:txBody>
      </p:sp>
      <p:sp>
        <p:nvSpPr>
          <p:cNvPr id="3" name="Tijdelijke aanduiding voor tekst 2">
            <a:extLst>
              <a:ext uri="{FF2B5EF4-FFF2-40B4-BE49-F238E27FC236}">
                <a16:creationId xmlns:a16="http://schemas.microsoft.com/office/drawing/2014/main" id="{C841C6EE-94C9-0D4C-F2B6-DE9E8A04D6D1}"/>
              </a:ext>
            </a:extLst>
          </p:cNvPr>
          <p:cNvSpPr>
            <a:spLocks noGrp="1"/>
          </p:cNvSpPr>
          <p:nvPr>
            <p:ph type="body" idx="1"/>
          </p:nvPr>
        </p:nvSpPr>
        <p:spPr>
          <a:xfrm>
            <a:off x="761803" y="1986714"/>
            <a:ext cx="5094711" cy="4734761"/>
          </a:xfrm>
        </p:spPr>
        <p:txBody>
          <a:bodyPr vert="horz" lIns="91440" tIns="45720" rIns="91440" bIns="45720" rtlCol="0" anchor="ctr">
            <a:normAutofit/>
          </a:bodyPr>
          <a:lstStyle/>
          <a:p>
            <a:r>
              <a:rPr lang="nl-BE" sz="2000" noProof="0" dirty="0">
                <a:solidFill>
                  <a:srgbClr val="E89900"/>
                </a:solidFill>
              </a:rPr>
              <a:t>Verloop in 4 stappen:</a:t>
            </a:r>
          </a:p>
          <a:p>
            <a:pPr marL="800100" lvl="1" indent="-342900">
              <a:buFont typeface="+mj-lt"/>
              <a:buAutoNum type="arabicPeriod"/>
            </a:pPr>
            <a:r>
              <a:rPr lang="nl-BE" sz="1400" noProof="0" dirty="0">
                <a:solidFill>
                  <a:srgbClr val="E89900"/>
                </a:solidFill>
              </a:rPr>
              <a:t>Kennisname OCMW achterstal</a:t>
            </a:r>
          </a:p>
          <a:p>
            <a:pPr marL="800100" lvl="1" indent="-342900">
              <a:buFont typeface="+mj-lt"/>
              <a:buAutoNum type="arabicPeriod"/>
            </a:pPr>
            <a:r>
              <a:rPr lang="nl-BE" sz="1400" noProof="0" dirty="0">
                <a:solidFill>
                  <a:srgbClr val="E89900"/>
                </a:solidFill>
              </a:rPr>
              <a:t>Beslissing OCMW begeleiding huurder begeleiden bij afbetaling achterstal, al dan niet een beroep op FBU.</a:t>
            </a:r>
          </a:p>
          <a:p>
            <a:pPr marL="800100" lvl="1" indent="-342900">
              <a:buFont typeface="+mj-lt"/>
              <a:buAutoNum type="arabicPeriod"/>
            </a:pPr>
            <a:r>
              <a:rPr lang="nl-BE" sz="1400" noProof="0" dirty="0">
                <a:solidFill>
                  <a:srgbClr val="E89900"/>
                </a:solidFill>
              </a:rPr>
              <a:t>Sluiting begeleidingsovereenkomst (= verplichte voorwaarde inschakeling FBU)</a:t>
            </a:r>
          </a:p>
          <a:p>
            <a:pPr marL="800100" lvl="1" indent="-342900">
              <a:buFont typeface="+mj-lt"/>
              <a:buAutoNum type="arabicPeriod"/>
            </a:pPr>
            <a:r>
              <a:rPr lang="nl-BE" sz="1400" noProof="0" dirty="0">
                <a:solidFill>
                  <a:srgbClr val="E89900"/>
                </a:solidFill>
              </a:rPr>
              <a:t>Betaling aan verhuurder van eerste tegemoetkoming binnen de 10 dagen na sluiting begeleidingsovereenkomst</a:t>
            </a:r>
          </a:p>
          <a:p>
            <a:r>
              <a:rPr lang="nl-BE" sz="2000" noProof="0" dirty="0">
                <a:solidFill>
                  <a:srgbClr val="E89900"/>
                </a:solidFill>
              </a:rPr>
              <a:t>2 types tegemoetkoming:</a:t>
            </a:r>
          </a:p>
          <a:p>
            <a:pPr lvl="1">
              <a:buFont typeface="Wingdings" panose="05000000000000000000" pitchFamily="2" charset="2"/>
              <a:buChar char="§"/>
            </a:pPr>
            <a:r>
              <a:rPr lang="nl-BE" sz="1400" noProof="0" dirty="0">
                <a:solidFill>
                  <a:srgbClr val="E89900"/>
                </a:solidFill>
              </a:rPr>
              <a:t>Na indiening begeleidingsovereenkomst </a:t>
            </a:r>
            <a:r>
              <a:rPr lang="nl-BE" sz="1400" noProof="0" dirty="0">
                <a:solidFill>
                  <a:srgbClr val="E89900"/>
                </a:solidFill>
                <a:sym typeface="Wingdings" panose="05000000000000000000" pitchFamily="2" charset="2"/>
              </a:rPr>
              <a:t> 50% van huurachterstal aan verhuurder (max. € 1.568,00) binnen 10 dagen </a:t>
            </a:r>
            <a:endParaRPr lang="nl-BE" sz="1400" noProof="0" dirty="0">
              <a:solidFill>
                <a:srgbClr val="E89900"/>
              </a:solidFill>
            </a:endParaRPr>
          </a:p>
          <a:p>
            <a:pPr lvl="1">
              <a:buFont typeface="Wingdings" panose="05000000000000000000" pitchFamily="2" charset="2"/>
              <a:buChar char="§"/>
            </a:pPr>
            <a:r>
              <a:rPr lang="nl-BE" sz="1400" noProof="0" dirty="0">
                <a:solidFill>
                  <a:srgbClr val="E89900"/>
                </a:solidFill>
              </a:rPr>
              <a:t>Na verklaring van stabiele woonsituatie </a:t>
            </a:r>
            <a:r>
              <a:rPr lang="nl-BE" sz="1400" noProof="0" dirty="0">
                <a:solidFill>
                  <a:srgbClr val="E89900"/>
                </a:solidFill>
                <a:sym typeface="Wingdings" panose="05000000000000000000" pitchFamily="2" charset="2"/>
              </a:rPr>
              <a:t> opnieuw geplafonneerd percentage</a:t>
            </a:r>
            <a:endParaRPr lang="nl-BE" sz="1400" noProof="0" dirty="0">
              <a:solidFill>
                <a:srgbClr val="E89900"/>
              </a:solidFill>
            </a:endParaRPr>
          </a:p>
        </p:txBody>
      </p:sp>
      <p:sp>
        <p:nvSpPr>
          <p:cNvPr id="4" name="Tijdelijke aanduiding voor dianummer 3">
            <a:extLst>
              <a:ext uri="{FF2B5EF4-FFF2-40B4-BE49-F238E27FC236}">
                <a16:creationId xmlns:a16="http://schemas.microsoft.com/office/drawing/2014/main" id="{38E7D75B-B95D-8BE7-3142-E877B92669B9}"/>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28</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8" name="Afbeelding 7">
            <a:extLst>
              <a:ext uri="{FF2B5EF4-FFF2-40B4-BE49-F238E27FC236}">
                <a16:creationId xmlns:a16="http://schemas.microsoft.com/office/drawing/2014/main" id="{310D1BD5-2E75-4BD3-398D-709A086D7782}"/>
              </a:ext>
            </a:extLst>
          </p:cNvPr>
          <p:cNvPicPr>
            <a:picLocks noChangeAspect="1"/>
          </p:cNvPicPr>
          <p:nvPr/>
        </p:nvPicPr>
        <p:blipFill>
          <a:blip r:embed="rId2"/>
          <a:stretch>
            <a:fillRect/>
          </a:stretch>
        </p:blipFill>
        <p:spPr>
          <a:xfrm>
            <a:off x="6335488" y="2958523"/>
            <a:ext cx="5576446" cy="2791142"/>
          </a:xfrm>
          <a:prstGeom prst="rect">
            <a:avLst/>
          </a:prstGeom>
        </p:spPr>
      </p:pic>
    </p:spTree>
    <p:extLst>
      <p:ext uri="{BB962C8B-B14F-4D97-AF65-F5344CB8AC3E}">
        <p14:creationId xmlns:p14="http://schemas.microsoft.com/office/powerpoint/2010/main" val="2450883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84C48A84-D9CE-668A-DB00-FDDEF7B14DBC}"/>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84BBF2FF-82CF-1F33-F728-30AAE752F9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72356C5E-A116-974A-D92F-AF162F274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DC29408D-A403-8E8D-9324-8CDD63BFD972}"/>
              </a:ext>
            </a:extLst>
          </p:cNvPr>
          <p:cNvSpPr>
            <a:spLocks noGrp="1"/>
          </p:cNvSpPr>
          <p:nvPr>
            <p:ph type="title"/>
          </p:nvPr>
        </p:nvSpPr>
        <p:spPr>
          <a:xfrm>
            <a:off x="761803" y="350196"/>
            <a:ext cx="4646904" cy="1624520"/>
          </a:xfrm>
        </p:spPr>
        <p:txBody>
          <a:bodyPr vert="horz" lIns="91440" tIns="45720" rIns="91440" bIns="45720" rtlCol="0" anchor="ctr">
            <a:normAutofit fontScale="90000"/>
          </a:bodyPr>
          <a:lstStyle/>
          <a:p>
            <a:r>
              <a:rPr lang="nl-BE" sz="4000" noProof="0" dirty="0">
                <a:solidFill>
                  <a:schemeClr val="bg1"/>
                </a:solidFill>
              </a:rPr>
              <a:t>Fonds ter bestrijding van de uithuiszettingen (FBU)</a:t>
            </a:r>
          </a:p>
        </p:txBody>
      </p:sp>
      <p:sp>
        <p:nvSpPr>
          <p:cNvPr id="3" name="Tijdelijke aanduiding voor tekst 2">
            <a:extLst>
              <a:ext uri="{FF2B5EF4-FFF2-40B4-BE49-F238E27FC236}">
                <a16:creationId xmlns:a16="http://schemas.microsoft.com/office/drawing/2014/main" id="{13E9A8B3-75B8-BFB2-6BEE-8A757E5CF9F0}"/>
              </a:ext>
            </a:extLst>
          </p:cNvPr>
          <p:cNvSpPr>
            <a:spLocks noGrp="1"/>
          </p:cNvSpPr>
          <p:nvPr>
            <p:ph type="body" idx="1"/>
          </p:nvPr>
        </p:nvSpPr>
        <p:spPr>
          <a:xfrm>
            <a:off x="761803" y="1872867"/>
            <a:ext cx="5094711" cy="4734761"/>
          </a:xfrm>
        </p:spPr>
        <p:txBody>
          <a:bodyPr vert="horz" lIns="91440" tIns="45720" rIns="91440" bIns="45720" rtlCol="0" anchor="ctr">
            <a:normAutofit/>
          </a:bodyPr>
          <a:lstStyle/>
          <a:p>
            <a:r>
              <a:rPr lang="nl-BE" sz="2000" noProof="0" dirty="0">
                <a:solidFill>
                  <a:srgbClr val="E89900"/>
                </a:solidFill>
              </a:rPr>
              <a:t>Stabiele woonsituatie?</a:t>
            </a:r>
          </a:p>
          <a:p>
            <a:pPr lvl="1">
              <a:buFont typeface="Wingdings" panose="05000000000000000000" pitchFamily="2" charset="2"/>
              <a:buChar char="§"/>
            </a:pPr>
            <a:r>
              <a:rPr lang="nl-BE" sz="1600" noProof="0" dirty="0">
                <a:solidFill>
                  <a:srgbClr val="E89900"/>
                </a:solidFill>
              </a:rPr>
              <a:t>Huurder woont in dezelfde huurwoning:</a:t>
            </a:r>
          </a:p>
          <a:p>
            <a:pPr lvl="2">
              <a:buFontTx/>
              <a:buChar char="-"/>
            </a:pPr>
            <a:r>
              <a:rPr lang="nl-BE" sz="1400" noProof="0" dirty="0">
                <a:solidFill>
                  <a:srgbClr val="E89900"/>
                </a:solidFill>
              </a:rPr>
              <a:t>Correcte opvolging begeleidingsovereenkomst</a:t>
            </a:r>
          </a:p>
          <a:p>
            <a:pPr lvl="2">
              <a:buFontTx/>
              <a:buChar char="-"/>
            </a:pPr>
            <a:r>
              <a:rPr lang="nl-BE" sz="1400" noProof="0" dirty="0">
                <a:solidFill>
                  <a:srgbClr val="E89900"/>
                </a:solidFill>
              </a:rPr>
              <a:t>1e jaar na ondertekening: geen nieuwe huurachterstal</a:t>
            </a:r>
          </a:p>
          <a:p>
            <a:pPr lvl="1">
              <a:buFont typeface="Wingdings" panose="05000000000000000000" pitchFamily="2" charset="2"/>
              <a:buChar char="§"/>
            </a:pPr>
            <a:r>
              <a:rPr lang="nl-BE" sz="1600" noProof="0" dirty="0">
                <a:solidFill>
                  <a:srgbClr val="E89900"/>
                </a:solidFill>
              </a:rPr>
              <a:t>Huurder woont niet in dezelfde huurwoning:</a:t>
            </a:r>
          </a:p>
          <a:p>
            <a:pPr lvl="2">
              <a:buFontTx/>
              <a:buChar char="-"/>
            </a:pPr>
            <a:r>
              <a:rPr lang="nl-BE" sz="1400" noProof="0" dirty="0">
                <a:solidFill>
                  <a:srgbClr val="E89900"/>
                </a:solidFill>
              </a:rPr>
              <a:t>Correcte opvolging begeleidingsovereenkomst</a:t>
            </a:r>
          </a:p>
          <a:p>
            <a:pPr lvl="2">
              <a:buFontTx/>
              <a:buChar char="-"/>
            </a:pPr>
            <a:r>
              <a:rPr lang="nl-BE" sz="1400" noProof="0" dirty="0">
                <a:solidFill>
                  <a:srgbClr val="E89900"/>
                </a:solidFill>
              </a:rPr>
              <a:t>Op ogenblik beëindiging huurovereenkomst </a:t>
            </a:r>
            <a:r>
              <a:rPr lang="nl-BE" sz="1400" noProof="0" dirty="0">
                <a:solidFill>
                  <a:srgbClr val="E89900"/>
                </a:solidFill>
                <a:sym typeface="Wingdings" panose="05000000000000000000" pitchFamily="2" charset="2"/>
              </a:rPr>
              <a:t> geen nieuwe achterstal</a:t>
            </a:r>
            <a:endParaRPr lang="nl-BE" sz="1400" noProof="0" dirty="0">
              <a:solidFill>
                <a:srgbClr val="E89900"/>
              </a:solidFill>
            </a:endParaRPr>
          </a:p>
          <a:p>
            <a:r>
              <a:rPr lang="nl-BE" sz="2000" noProof="0" dirty="0">
                <a:solidFill>
                  <a:srgbClr val="E89900"/>
                </a:solidFill>
              </a:rPr>
              <a:t>Vaststelling stabiele woonsituatie =&gt; schriftelijke verklaring verhuurder</a:t>
            </a:r>
            <a:endParaRPr lang="nl-BE" sz="1600" noProof="0" dirty="0">
              <a:solidFill>
                <a:srgbClr val="E89900"/>
              </a:solidFill>
            </a:endParaRPr>
          </a:p>
        </p:txBody>
      </p:sp>
      <p:sp>
        <p:nvSpPr>
          <p:cNvPr id="4" name="Tijdelijke aanduiding voor dianummer 3">
            <a:extLst>
              <a:ext uri="{FF2B5EF4-FFF2-40B4-BE49-F238E27FC236}">
                <a16:creationId xmlns:a16="http://schemas.microsoft.com/office/drawing/2014/main" id="{3DABE422-C821-45FF-844F-F556DF072251}"/>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8FE45A46-B57D-E72F-8281-D7FB348E8B8F}"/>
              </a:ext>
            </a:extLst>
          </p:cNvPr>
          <p:cNvPicPr>
            <a:picLocks noChangeAspect="1"/>
          </p:cNvPicPr>
          <p:nvPr/>
        </p:nvPicPr>
        <p:blipFill>
          <a:blip r:embed="rId2"/>
          <a:stretch>
            <a:fillRect/>
          </a:stretch>
        </p:blipFill>
        <p:spPr>
          <a:xfrm>
            <a:off x="6975424" y="2285999"/>
            <a:ext cx="4454774" cy="4070352"/>
          </a:xfrm>
          <a:prstGeom prst="rect">
            <a:avLst/>
          </a:prstGeom>
        </p:spPr>
      </p:pic>
    </p:spTree>
    <p:extLst>
      <p:ext uri="{BB962C8B-B14F-4D97-AF65-F5344CB8AC3E}">
        <p14:creationId xmlns:p14="http://schemas.microsoft.com/office/powerpoint/2010/main" val="1840766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7E3BDE38-1E40-DD60-122C-87774BA00EF3}"/>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5F3CA8E3-C8CC-D8EE-028B-30130B55B1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C8D86964-0D84-6E61-F72B-B0579450A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C8E73B5C-7B8C-51B9-45F5-300898F8C16C}"/>
              </a:ext>
            </a:extLst>
          </p:cNvPr>
          <p:cNvSpPr>
            <a:spLocks noGrp="1"/>
          </p:cNvSpPr>
          <p:nvPr>
            <p:ph type="title"/>
          </p:nvPr>
        </p:nvSpPr>
        <p:spPr>
          <a:xfrm>
            <a:off x="761803" y="350196"/>
            <a:ext cx="4646904" cy="1624520"/>
          </a:xfrm>
        </p:spPr>
        <p:txBody>
          <a:bodyPr vert="horz" lIns="91440" tIns="45720" rIns="91440" bIns="45720" rtlCol="0" anchor="ctr">
            <a:normAutofit fontScale="90000"/>
          </a:bodyPr>
          <a:lstStyle/>
          <a:p>
            <a:r>
              <a:rPr lang="nl-BE" sz="4000" noProof="0" dirty="0">
                <a:solidFill>
                  <a:schemeClr val="bg1"/>
                </a:solidFill>
              </a:rPr>
              <a:t>Fonds ter bestrijding van de uithuiszettingen (FBU)</a:t>
            </a:r>
          </a:p>
        </p:txBody>
      </p:sp>
      <p:sp>
        <p:nvSpPr>
          <p:cNvPr id="3" name="Tijdelijke aanduiding voor tekst 2">
            <a:extLst>
              <a:ext uri="{FF2B5EF4-FFF2-40B4-BE49-F238E27FC236}">
                <a16:creationId xmlns:a16="http://schemas.microsoft.com/office/drawing/2014/main" id="{3B99695A-2D2D-D039-8AC9-75670D7917EB}"/>
              </a:ext>
            </a:extLst>
          </p:cNvPr>
          <p:cNvSpPr>
            <a:spLocks noGrp="1"/>
          </p:cNvSpPr>
          <p:nvPr>
            <p:ph type="body" idx="1"/>
          </p:nvPr>
        </p:nvSpPr>
        <p:spPr>
          <a:xfrm>
            <a:off x="654229" y="1284515"/>
            <a:ext cx="5094711" cy="4082142"/>
          </a:xfrm>
        </p:spPr>
        <p:txBody>
          <a:bodyPr vert="horz" lIns="91440" tIns="45720" rIns="91440" bIns="45720" rtlCol="0" anchor="ctr">
            <a:normAutofit/>
          </a:bodyPr>
          <a:lstStyle/>
          <a:p>
            <a:endParaRPr lang="nl-BE" sz="2000" noProof="0" dirty="0">
              <a:solidFill>
                <a:srgbClr val="E89900"/>
              </a:solidFill>
            </a:endParaRPr>
          </a:p>
          <a:p>
            <a:endParaRPr lang="nl-BE" sz="2000" dirty="0">
              <a:solidFill>
                <a:srgbClr val="E89900"/>
              </a:solidFill>
            </a:endParaRPr>
          </a:p>
          <a:p>
            <a:endParaRPr lang="nl-BE" sz="2000" noProof="0" dirty="0">
              <a:solidFill>
                <a:srgbClr val="E89900"/>
              </a:solidFill>
            </a:endParaRPr>
          </a:p>
          <a:p>
            <a:r>
              <a:rPr lang="nl-BE" sz="2000" noProof="0" dirty="0">
                <a:solidFill>
                  <a:srgbClr val="E89900"/>
                </a:solidFill>
              </a:rPr>
              <a:t>OCMW ontvangt via FBU:</a:t>
            </a:r>
          </a:p>
          <a:p>
            <a:pPr lvl="1">
              <a:buFont typeface="Wingdings" panose="05000000000000000000" pitchFamily="2" charset="2"/>
              <a:buChar char="§"/>
            </a:pPr>
            <a:r>
              <a:rPr lang="nl-BE" sz="1600" noProof="0" dirty="0">
                <a:solidFill>
                  <a:srgbClr val="E89900"/>
                </a:solidFill>
              </a:rPr>
              <a:t>Een forfaitair bedrag van 251 euro in 2026 + 25 % van de huurachterstal, met een maximum van 784 euro in 2026</a:t>
            </a:r>
          </a:p>
          <a:p>
            <a:pPr lvl="1">
              <a:buFont typeface="Wingdings" panose="05000000000000000000" pitchFamily="2" charset="2"/>
              <a:buChar char="§"/>
            </a:pPr>
            <a:r>
              <a:rPr lang="nl-BE" sz="1600" noProof="0" dirty="0">
                <a:solidFill>
                  <a:srgbClr val="E89900"/>
                </a:solidFill>
              </a:rPr>
              <a:t>Bij stabiele woonsituatie vraagt OCMW binnen 6 maanden de tweede tegemoetkoming = 35% van de huurachterstal, met een maximum van 1.098 euro in 2026</a:t>
            </a:r>
          </a:p>
        </p:txBody>
      </p:sp>
      <p:sp>
        <p:nvSpPr>
          <p:cNvPr id="4" name="Tijdelijke aanduiding voor dianummer 3">
            <a:extLst>
              <a:ext uri="{FF2B5EF4-FFF2-40B4-BE49-F238E27FC236}">
                <a16:creationId xmlns:a16="http://schemas.microsoft.com/office/drawing/2014/main" id="{B6857885-3B34-4A0F-2E10-2DBB3F64AE38}"/>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D2B3D623-032E-803C-515F-97FABCE3D10A}"/>
              </a:ext>
            </a:extLst>
          </p:cNvPr>
          <p:cNvPicPr>
            <a:picLocks noChangeAspect="1"/>
          </p:cNvPicPr>
          <p:nvPr/>
        </p:nvPicPr>
        <p:blipFill>
          <a:blip r:embed="rId2"/>
          <a:stretch>
            <a:fillRect/>
          </a:stretch>
        </p:blipFill>
        <p:spPr>
          <a:xfrm>
            <a:off x="6975424" y="2285999"/>
            <a:ext cx="4454774" cy="4070352"/>
          </a:xfrm>
          <a:prstGeom prst="rect">
            <a:avLst/>
          </a:prstGeom>
        </p:spPr>
      </p:pic>
    </p:spTree>
    <p:extLst>
      <p:ext uri="{BB962C8B-B14F-4D97-AF65-F5344CB8AC3E}">
        <p14:creationId xmlns:p14="http://schemas.microsoft.com/office/powerpoint/2010/main" val="3368926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4BD2C1E5-2D22-47BF-E5B7-8A453E93E0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8E6F2E-2E77-EDF2-635B-C1326C20F3DF}"/>
              </a:ext>
            </a:extLst>
          </p:cNvPr>
          <p:cNvSpPr>
            <a:spLocks noGrp="1"/>
          </p:cNvSpPr>
          <p:nvPr>
            <p:ph type="title"/>
          </p:nvPr>
        </p:nvSpPr>
        <p:spPr/>
        <p:txBody>
          <a:bodyPr/>
          <a:lstStyle/>
          <a:p>
            <a:r>
              <a:rPr lang="nl-BE" noProof="0" dirty="0">
                <a:solidFill>
                  <a:schemeClr val="bg1"/>
                </a:solidFill>
              </a:rPr>
              <a:t>Voorbeeld </a:t>
            </a:r>
          </a:p>
        </p:txBody>
      </p:sp>
      <p:sp>
        <p:nvSpPr>
          <p:cNvPr id="4" name="Tijdelijke aanduiding voor dianummer 3">
            <a:extLst>
              <a:ext uri="{FF2B5EF4-FFF2-40B4-BE49-F238E27FC236}">
                <a16:creationId xmlns:a16="http://schemas.microsoft.com/office/drawing/2014/main" id="{510731D2-0E29-EFB3-8A54-DB6CBD0A0B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B9B0C7-8A7F-4538-A774-BB66D7CB9D95}" type="slidenum">
              <a:rPr kumimoji="0" lang="nl-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BE"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6" name="Afbeelding 5">
            <a:extLst>
              <a:ext uri="{FF2B5EF4-FFF2-40B4-BE49-F238E27FC236}">
                <a16:creationId xmlns:a16="http://schemas.microsoft.com/office/drawing/2014/main" id="{CFEBB552-F3CC-B033-614D-D02C6B8F26CB}"/>
              </a:ext>
            </a:extLst>
          </p:cNvPr>
          <p:cNvPicPr>
            <a:picLocks noChangeAspect="1"/>
          </p:cNvPicPr>
          <p:nvPr/>
        </p:nvPicPr>
        <p:blipFill>
          <a:blip r:embed="rId2"/>
          <a:stretch>
            <a:fillRect/>
          </a:stretch>
        </p:blipFill>
        <p:spPr>
          <a:xfrm>
            <a:off x="9433394" y="5896582"/>
            <a:ext cx="1920406" cy="420660"/>
          </a:xfrm>
          <a:prstGeom prst="rect">
            <a:avLst/>
          </a:prstGeom>
        </p:spPr>
      </p:pic>
      <p:grpSp>
        <p:nvGrpSpPr>
          <p:cNvPr id="3" name="Groep 2">
            <a:extLst>
              <a:ext uri="{FF2B5EF4-FFF2-40B4-BE49-F238E27FC236}">
                <a16:creationId xmlns:a16="http://schemas.microsoft.com/office/drawing/2014/main" id="{A4624A10-6645-8B3E-2F03-C582644BB6A2}"/>
              </a:ext>
            </a:extLst>
          </p:cNvPr>
          <p:cNvGrpSpPr/>
          <p:nvPr/>
        </p:nvGrpSpPr>
        <p:grpSpPr>
          <a:xfrm>
            <a:off x="838200" y="1426162"/>
            <a:ext cx="9416796" cy="420660"/>
            <a:chOff x="0" y="28323"/>
            <a:chExt cx="10079736" cy="1425060"/>
          </a:xfrm>
        </p:grpSpPr>
        <p:sp>
          <p:nvSpPr>
            <p:cNvPr id="5" name="Rechthoek: afgeronde hoeken 4">
              <a:extLst>
                <a:ext uri="{FF2B5EF4-FFF2-40B4-BE49-F238E27FC236}">
                  <a16:creationId xmlns:a16="http://schemas.microsoft.com/office/drawing/2014/main" id="{3B64EAEA-0857-A5C6-1B3D-A047ABC25BCB}"/>
                </a:ext>
              </a:extLst>
            </p:cNvPr>
            <p:cNvSpPr/>
            <p:nvPr/>
          </p:nvSpPr>
          <p:spPr>
            <a:xfrm>
              <a:off x="0" y="28323"/>
              <a:ext cx="10079736" cy="1425060"/>
            </a:xfrm>
            <a:prstGeom prst="roundRect">
              <a:avLst/>
            </a:prstGeom>
            <a:solidFill>
              <a:srgbClr val="123E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l-BE" noProof="0" dirty="0"/>
            </a:p>
          </p:txBody>
        </p:sp>
        <p:sp>
          <p:nvSpPr>
            <p:cNvPr id="7" name="Rechthoek: afgeronde hoeken 4">
              <a:extLst>
                <a:ext uri="{FF2B5EF4-FFF2-40B4-BE49-F238E27FC236}">
                  <a16:creationId xmlns:a16="http://schemas.microsoft.com/office/drawing/2014/main" id="{854EDC18-5755-47FC-683C-2CC8B05C7672}"/>
                </a:ext>
              </a:extLst>
            </p:cNvPr>
            <p:cNvSpPr txBox="1"/>
            <p:nvPr/>
          </p:nvSpPr>
          <p:spPr>
            <a:xfrm>
              <a:off x="69566" y="97889"/>
              <a:ext cx="9940604" cy="12859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nl-BE" sz="2800" kern="1200" noProof="0" dirty="0">
                  <a:solidFill>
                    <a:srgbClr val="E89900"/>
                  </a:solidFill>
                </a:rPr>
                <a:t>1. Informatie</a:t>
              </a:r>
            </a:p>
          </p:txBody>
        </p:sp>
      </p:grpSp>
      <p:grpSp>
        <p:nvGrpSpPr>
          <p:cNvPr id="8" name="Groep 7">
            <a:extLst>
              <a:ext uri="{FF2B5EF4-FFF2-40B4-BE49-F238E27FC236}">
                <a16:creationId xmlns:a16="http://schemas.microsoft.com/office/drawing/2014/main" id="{2913FDFF-D40D-7AE5-1809-AAB38E7033F1}"/>
              </a:ext>
            </a:extLst>
          </p:cNvPr>
          <p:cNvGrpSpPr/>
          <p:nvPr/>
        </p:nvGrpSpPr>
        <p:grpSpPr>
          <a:xfrm>
            <a:off x="838200" y="3277887"/>
            <a:ext cx="9416796" cy="420660"/>
            <a:chOff x="0" y="28323"/>
            <a:chExt cx="10079736" cy="1425060"/>
          </a:xfrm>
        </p:grpSpPr>
        <p:sp>
          <p:nvSpPr>
            <p:cNvPr id="9" name="Rechthoek: afgeronde hoeken 8">
              <a:extLst>
                <a:ext uri="{FF2B5EF4-FFF2-40B4-BE49-F238E27FC236}">
                  <a16:creationId xmlns:a16="http://schemas.microsoft.com/office/drawing/2014/main" id="{079682A0-0FDB-9F31-CEE5-05C4FA180E77}"/>
                </a:ext>
              </a:extLst>
            </p:cNvPr>
            <p:cNvSpPr/>
            <p:nvPr/>
          </p:nvSpPr>
          <p:spPr>
            <a:xfrm>
              <a:off x="0" y="28323"/>
              <a:ext cx="10079736" cy="1425060"/>
            </a:xfrm>
            <a:prstGeom prst="roundRect">
              <a:avLst/>
            </a:prstGeom>
            <a:solidFill>
              <a:srgbClr val="123E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l-BE" noProof="0" dirty="0"/>
            </a:p>
          </p:txBody>
        </p:sp>
        <p:sp>
          <p:nvSpPr>
            <p:cNvPr id="10" name="Rechthoek: afgeronde hoeken 4">
              <a:extLst>
                <a:ext uri="{FF2B5EF4-FFF2-40B4-BE49-F238E27FC236}">
                  <a16:creationId xmlns:a16="http://schemas.microsoft.com/office/drawing/2014/main" id="{0C400BD5-2371-532D-8877-F0425F13FC6A}"/>
                </a:ext>
              </a:extLst>
            </p:cNvPr>
            <p:cNvSpPr txBox="1"/>
            <p:nvPr/>
          </p:nvSpPr>
          <p:spPr>
            <a:xfrm>
              <a:off x="69566" y="97889"/>
              <a:ext cx="9940604" cy="12859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nl-BE" sz="2800" noProof="0" dirty="0">
                  <a:solidFill>
                    <a:srgbClr val="E89900"/>
                  </a:solidFill>
                </a:rPr>
                <a:t>2. Eerste tegemoetkoming </a:t>
              </a:r>
              <a:r>
                <a:rPr lang="nl-BE" noProof="0" dirty="0">
                  <a:solidFill>
                    <a:srgbClr val="E89900"/>
                  </a:solidFill>
                </a:rPr>
                <a:t>(begeleidingsovereenkomst) </a:t>
              </a:r>
              <a:endParaRPr lang="nl-BE" sz="2800" kern="1200" noProof="0" dirty="0">
                <a:solidFill>
                  <a:srgbClr val="E89900"/>
                </a:solidFill>
              </a:endParaRPr>
            </a:p>
          </p:txBody>
        </p:sp>
      </p:grpSp>
      <p:grpSp>
        <p:nvGrpSpPr>
          <p:cNvPr id="11" name="Groep 10">
            <a:extLst>
              <a:ext uri="{FF2B5EF4-FFF2-40B4-BE49-F238E27FC236}">
                <a16:creationId xmlns:a16="http://schemas.microsoft.com/office/drawing/2014/main" id="{9BF92755-0B2E-D32E-A0A7-F09B23B09E87}"/>
              </a:ext>
            </a:extLst>
          </p:cNvPr>
          <p:cNvGrpSpPr/>
          <p:nvPr/>
        </p:nvGrpSpPr>
        <p:grpSpPr>
          <a:xfrm>
            <a:off x="838200" y="4581557"/>
            <a:ext cx="9416796" cy="420660"/>
            <a:chOff x="0" y="5261978"/>
            <a:chExt cx="10079736" cy="1425060"/>
          </a:xfrm>
        </p:grpSpPr>
        <p:sp>
          <p:nvSpPr>
            <p:cNvPr id="12" name="Rechthoek: afgeronde hoeken 11">
              <a:extLst>
                <a:ext uri="{FF2B5EF4-FFF2-40B4-BE49-F238E27FC236}">
                  <a16:creationId xmlns:a16="http://schemas.microsoft.com/office/drawing/2014/main" id="{C735C725-E701-B453-D18B-3E2BAEA30121}"/>
                </a:ext>
              </a:extLst>
            </p:cNvPr>
            <p:cNvSpPr/>
            <p:nvPr/>
          </p:nvSpPr>
          <p:spPr>
            <a:xfrm>
              <a:off x="0" y="5261978"/>
              <a:ext cx="10079736" cy="1425060"/>
            </a:xfrm>
            <a:prstGeom prst="roundRect">
              <a:avLst/>
            </a:prstGeom>
            <a:solidFill>
              <a:srgbClr val="123E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l-BE" noProof="0" dirty="0"/>
            </a:p>
          </p:txBody>
        </p:sp>
        <p:sp>
          <p:nvSpPr>
            <p:cNvPr id="13" name="Rechthoek: afgeronde hoeken 4">
              <a:extLst>
                <a:ext uri="{FF2B5EF4-FFF2-40B4-BE49-F238E27FC236}">
                  <a16:creationId xmlns:a16="http://schemas.microsoft.com/office/drawing/2014/main" id="{2A28FDA4-8EDB-07F7-2B72-651728F29AC1}"/>
                </a:ext>
              </a:extLst>
            </p:cNvPr>
            <p:cNvSpPr txBox="1"/>
            <p:nvPr/>
          </p:nvSpPr>
          <p:spPr>
            <a:xfrm>
              <a:off x="0" y="5353893"/>
              <a:ext cx="9940604" cy="12859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nl-BE" sz="2800" kern="1200" noProof="0" dirty="0">
                  <a:solidFill>
                    <a:srgbClr val="E89900"/>
                  </a:solidFill>
                </a:rPr>
                <a:t>3. Tweede tegemoetkoming </a:t>
              </a:r>
              <a:r>
                <a:rPr lang="nl-BE" kern="1200" noProof="0" dirty="0">
                  <a:solidFill>
                    <a:srgbClr val="E89900"/>
                  </a:solidFill>
                </a:rPr>
                <a:t>(stabiele woonsituatie) </a:t>
              </a:r>
              <a:endParaRPr lang="nl-BE" sz="2800" kern="1200" noProof="0" dirty="0">
                <a:solidFill>
                  <a:srgbClr val="E89900"/>
                </a:solidFill>
              </a:endParaRPr>
            </a:p>
          </p:txBody>
        </p:sp>
      </p:grpSp>
      <p:sp>
        <p:nvSpPr>
          <p:cNvPr id="15" name="Tekstvak 14">
            <a:extLst>
              <a:ext uri="{FF2B5EF4-FFF2-40B4-BE49-F238E27FC236}">
                <a16:creationId xmlns:a16="http://schemas.microsoft.com/office/drawing/2014/main" id="{FD180797-153D-AA80-8368-37F51F75FA39}"/>
              </a:ext>
            </a:extLst>
          </p:cNvPr>
          <p:cNvSpPr txBox="1"/>
          <p:nvPr/>
        </p:nvSpPr>
        <p:spPr>
          <a:xfrm>
            <a:off x="838200" y="2011523"/>
            <a:ext cx="9351806" cy="1200329"/>
          </a:xfrm>
          <a:prstGeom prst="rect">
            <a:avLst/>
          </a:prstGeom>
          <a:noFill/>
        </p:spPr>
        <p:txBody>
          <a:bodyPr wrap="square" rtlCol="0">
            <a:spAutoFit/>
          </a:bodyPr>
          <a:lstStyle/>
          <a:p>
            <a:pPr marL="285750" indent="-285750">
              <a:buFont typeface="Arial" panose="020B0604020202020204" pitchFamily="34" charset="0"/>
              <a:buChar char="•"/>
            </a:pPr>
            <a:r>
              <a:rPr lang="nl-BE" noProof="0" dirty="0">
                <a:solidFill>
                  <a:srgbClr val="E89900"/>
                </a:solidFill>
              </a:rPr>
              <a:t>Huurprijs:				€ 700,00</a:t>
            </a:r>
          </a:p>
          <a:p>
            <a:pPr marL="285750" indent="-285750">
              <a:buFont typeface="Arial" panose="020B0604020202020204" pitchFamily="34" charset="0"/>
              <a:buChar char="•"/>
            </a:pPr>
            <a:r>
              <a:rPr lang="nl-BE" noProof="0" dirty="0">
                <a:solidFill>
                  <a:srgbClr val="E89900"/>
                </a:solidFill>
              </a:rPr>
              <a:t>Huurachterstal:			€ 3,400,00 </a:t>
            </a:r>
          </a:p>
          <a:p>
            <a:pPr marL="285750" indent="-285750">
              <a:buFont typeface="Arial" panose="020B0604020202020204" pitchFamily="34" charset="0"/>
              <a:buChar char="•"/>
            </a:pPr>
            <a:r>
              <a:rPr lang="nl-BE" noProof="0" dirty="0">
                <a:solidFill>
                  <a:srgbClr val="E89900"/>
                </a:solidFill>
              </a:rPr>
              <a:t>Betaling door OCMW aan verhuurder:	€ 1.568,00</a:t>
            </a:r>
          </a:p>
          <a:p>
            <a:pPr marL="285750" indent="-285750">
              <a:buFont typeface="Arial" panose="020B0604020202020204" pitchFamily="34" charset="0"/>
              <a:buChar char="•"/>
            </a:pPr>
            <a:r>
              <a:rPr lang="nl-BE" noProof="0" dirty="0">
                <a:solidFill>
                  <a:srgbClr val="E89900"/>
                </a:solidFill>
              </a:rPr>
              <a:t>Betaling door huurder aan verhuurder:	€ 1.864,00</a:t>
            </a:r>
          </a:p>
        </p:txBody>
      </p:sp>
      <p:sp>
        <p:nvSpPr>
          <p:cNvPr id="17" name="Tekstvak 16">
            <a:extLst>
              <a:ext uri="{FF2B5EF4-FFF2-40B4-BE49-F238E27FC236}">
                <a16:creationId xmlns:a16="http://schemas.microsoft.com/office/drawing/2014/main" id="{4C4D6C83-B2A5-D3AD-887A-BED8BE59A209}"/>
              </a:ext>
            </a:extLst>
          </p:cNvPr>
          <p:cNvSpPr txBox="1"/>
          <p:nvPr/>
        </p:nvSpPr>
        <p:spPr>
          <a:xfrm>
            <a:off x="903191" y="3904488"/>
            <a:ext cx="9351805" cy="369332"/>
          </a:xfrm>
          <a:prstGeom prst="rect">
            <a:avLst/>
          </a:prstGeom>
          <a:noFill/>
        </p:spPr>
        <p:txBody>
          <a:bodyPr wrap="square" rtlCol="0">
            <a:spAutoFit/>
          </a:bodyPr>
          <a:lstStyle/>
          <a:p>
            <a:pPr marL="285750" indent="-285750">
              <a:buFont typeface="Arial" panose="020B0604020202020204" pitchFamily="34" charset="0"/>
              <a:buChar char="•"/>
            </a:pPr>
            <a:r>
              <a:rPr lang="nl-BE" noProof="0" dirty="0">
                <a:solidFill>
                  <a:srgbClr val="E89900"/>
                </a:solidFill>
              </a:rPr>
              <a:t>Betaling van FBU aan OCMW:		€ 251,00 en € 784,00</a:t>
            </a:r>
          </a:p>
        </p:txBody>
      </p:sp>
      <p:sp>
        <p:nvSpPr>
          <p:cNvPr id="18" name="Tekstvak 17">
            <a:extLst>
              <a:ext uri="{FF2B5EF4-FFF2-40B4-BE49-F238E27FC236}">
                <a16:creationId xmlns:a16="http://schemas.microsoft.com/office/drawing/2014/main" id="{BEEB6C4B-DEF7-B86D-0478-A45E17783673}"/>
              </a:ext>
            </a:extLst>
          </p:cNvPr>
          <p:cNvSpPr txBox="1"/>
          <p:nvPr/>
        </p:nvSpPr>
        <p:spPr>
          <a:xfrm>
            <a:off x="903191" y="5221224"/>
            <a:ext cx="9351805" cy="369332"/>
          </a:xfrm>
          <a:prstGeom prst="rect">
            <a:avLst/>
          </a:prstGeom>
          <a:noFill/>
        </p:spPr>
        <p:txBody>
          <a:bodyPr wrap="square" rtlCol="0">
            <a:spAutoFit/>
          </a:bodyPr>
          <a:lstStyle/>
          <a:p>
            <a:pPr marL="285750" indent="-285750">
              <a:buFont typeface="Arial" panose="020B0604020202020204" pitchFamily="34" charset="0"/>
              <a:buChar char="•"/>
            </a:pPr>
            <a:r>
              <a:rPr lang="nl-BE" noProof="0" dirty="0">
                <a:solidFill>
                  <a:srgbClr val="E89900"/>
                </a:solidFill>
              </a:rPr>
              <a:t>Betaling van FBU aan OCMW:		€ 1.098,00 </a:t>
            </a:r>
          </a:p>
        </p:txBody>
      </p:sp>
    </p:spTree>
    <p:extLst>
      <p:ext uri="{BB962C8B-B14F-4D97-AF65-F5344CB8AC3E}">
        <p14:creationId xmlns:p14="http://schemas.microsoft.com/office/powerpoint/2010/main" val="744921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2A41DC7B-2EDA-5694-C882-BC15C4D9A3D9}"/>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5B1DB22E-D4CE-3CC3-1029-C744A80F7A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75B5F1DE-09F7-B997-B5B4-91F4186A3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7E750FCA-FA27-6A2A-DA58-81B650D3151A}"/>
              </a:ext>
            </a:extLst>
          </p:cNvPr>
          <p:cNvSpPr>
            <a:spLocks noGrp="1"/>
          </p:cNvSpPr>
          <p:nvPr>
            <p:ph type="title"/>
          </p:nvPr>
        </p:nvSpPr>
        <p:spPr>
          <a:xfrm>
            <a:off x="761803" y="350196"/>
            <a:ext cx="4646904" cy="1624520"/>
          </a:xfrm>
        </p:spPr>
        <p:txBody>
          <a:bodyPr vert="horz" lIns="91440" tIns="45720" rIns="91440" bIns="45720" rtlCol="0" anchor="ctr">
            <a:normAutofit fontScale="90000"/>
          </a:bodyPr>
          <a:lstStyle/>
          <a:p>
            <a:r>
              <a:rPr lang="nl-BE" sz="4000" noProof="0" dirty="0">
                <a:solidFill>
                  <a:schemeClr val="bg1"/>
                </a:solidFill>
              </a:rPr>
              <a:t>Fonds ter bestrijding van de uithuiszettingen (FBU)</a:t>
            </a:r>
          </a:p>
        </p:txBody>
      </p:sp>
      <p:sp>
        <p:nvSpPr>
          <p:cNvPr id="3" name="Tijdelijke aanduiding voor tekst 2">
            <a:extLst>
              <a:ext uri="{FF2B5EF4-FFF2-40B4-BE49-F238E27FC236}">
                <a16:creationId xmlns:a16="http://schemas.microsoft.com/office/drawing/2014/main" id="{037206C8-F9C1-93C0-454B-5BEC7A540F25}"/>
              </a:ext>
            </a:extLst>
          </p:cNvPr>
          <p:cNvSpPr>
            <a:spLocks noGrp="1"/>
          </p:cNvSpPr>
          <p:nvPr>
            <p:ph type="body" idx="1"/>
          </p:nvPr>
        </p:nvSpPr>
        <p:spPr>
          <a:xfrm>
            <a:off x="761803" y="1571751"/>
            <a:ext cx="5141692" cy="4848607"/>
          </a:xfrm>
        </p:spPr>
        <p:txBody>
          <a:bodyPr vert="horz" lIns="91440" tIns="45720" rIns="91440" bIns="45720" rtlCol="0" anchor="ctr">
            <a:normAutofit/>
          </a:bodyPr>
          <a:lstStyle/>
          <a:p>
            <a:r>
              <a:rPr lang="nl-BE" sz="2000" noProof="0" dirty="0">
                <a:solidFill>
                  <a:srgbClr val="E89900"/>
                </a:solidFill>
              </a:rPr>
              <a:t>Blijft onderbenut</a:t>
            </a:r>
          </a:p>
          <a:p>
            <a:r>
              <a:rPr lang="nl-BE" sz="2000" noProof="0" dirty="0">
                <a:solidFill>
                  <a:srgbClr val="E89900"/>
                </a:solidFill>
              </a:rPr>
              <a:t>In 2021:</a:t>
            </a:r>
          </a:p>
          <a:p>
            <a:pPr lvl="1">
              <a:buFont typeface="Wingdings" panose="05000000000000000000" pitchFamily="2" charset="2"/>
              <a:buChar char="§"/>
            </a:pPr>
            <a:r>
              <a:rPr lang="nl-BE" sz="1600" noProof="0" dirty="0">
                <a:solidFill>
                  <a:srgbClr val="E89900"/>
                </a:solidFill>
              </a:rPr>
              <a:t>213 aanvragen eerste tegemoetkoming</a:t>
            </a:r>
          </a:p>
          <a:p>
            <a:pPr lvl="1">
              <a:buFont typeface="Wingdings" panose="05000000000000000000" pitchFamily="2" charset="2"/>
              <a:buChar char="§"/>
            </a:pPr>
            <a:r>
              <a:rPr lang="nl-BE" sz="1600" noProof="0" dirty="0">
                <a:solidFill>
                  <a:srgbClr val="E89900"/>
                </a:solidFill>
              </a:rPr>
              <a:t>10 aanvragen tweede tegemoetkoming </a:t>
            </a:r>
          </a:p>
          <a:p>
            <a:r>
              <a:rPr lang="nl-BE" sz="2000" noProof="0" dirty="0">
                <a:solidFill>
                  <a:srgbClr val="E89900"/>
                </a:solidFill>
              </a:rPr>
              <a:t>Knelpunten:</a:t>
            </a:r>
          </a:p>
          <a:p>
            <a:pPr lvl="1">
              <a:buFont typeface="Wingdings" panose="05000000000000000000" pitchFamily="2" charset="2"/>
              <a:buChar char="§"/>
            </a:pPr>
            <a:r>
              <a:rPr lang="nl-BE" sz="1600" noProof="0" dirty="0">
                <a:solidFill>
                  <a:srgbClr val="E89900"/>
                </a:solidFill>
              </a:rPr>
              <a:t>Onbekendheid </a:t>
            </a:r>
          </a:p>
          <a:p>
            <a:pPr lvl="1">
              <a:buFont typeface="Wingdings" panose="05000000000000000000" pitchFamily="2" charset="2"/>
              <a:buChar char="§"/>
            </a:pPr>
            <a:r>
              <a:rPr lang="nl-BE" sz="1600" noProof="0" dirty="0">
                <a:solidFill>
                  <a:srgbClr val="E89900"/>
                </a:solidFill>
              </a:rPr>
              <a:t>Weinig vertrouwd bij professionele actoren</a:t>
            </a:r>
          </a:p>
          <a:p>
            <a:pPr lvl="1">
              <a:buFont typeface="Wingdings" panose="05000000000000000000" pitchFamily="2" charset="2"/>
              <a:buChar char="§"/>
            </a:pPr>
            <a:r>
              <a:rPr lang="nl-BE" sz="1600" noProof="0" dirty="0">
                <a:solidFill>
                  <a:srgbClr val="E89900"/>
                </a:solidFill>
              </a:rPr>
              <a:t>Enkel voor huurachterstallen</a:t>
            </a:r>
          </a:p>
          <a:p>
            <a:pPr lvl="1">
              <a:buFont typeface="Wingdings" panose="05000000000000000000" pitchFamily="2" charset="2"/>
              <a:buChar char="§"/>
            </a:pPr>
            <a:r>
              <a:rPr lang="nl-BE" sz="1600" noProof="0" dirty="0" err="1">
                <a:solidFill>
                  <a:srgbClr val="E89900"/>
                </a:solidFill>
              </a:rPr>
              <a:t>OCMW’s</a:t>
            </a:r>
            <a:r>
              <a:rPr lang="nl-BE" sz="1600" noProof="0" dirty="0">
                <a:solidFill>
                  <a:srgbClr val="E89900"/>
                </a:solidFill>
              </a:rPr>
              <a:t> te laat op de hoogte </a:t>
            </a:r>
          </a:p>
          <a:p>
            <a:pPr lvl="1">
              <a:buFont typeface="Wingdings" panose="05000000000000000000" pitchFamily="2" charset="2"/>
              <a:buChar char="§"/>
            </a:pPr>
            <a:r>
              <a:rPr lang="nl-BE" sz="1600" noProof="0" dirty="0">
                <a:solidFill>
                  <a:srgbClr val="E89900"/>
                </a:solidFill>
              </a:rPr>
              <a:t>Beperkende modaliteiten</a:t>
            </a:r>
          </a:p>
          <a:p>
            <a:pPr lvl="1">
              <a:buFont typeface="Wingdings" panose="05000000000000000000" pitchFamily="2" charset="2"/>
              <a:buChar char="§"/>
            </a:pPr>
            <a:r>
              <a:rPr lang="nl-BE" sz="1600" noProof="0" dirty="0">
                <a:solidFill>
                  <a:srgbClr val="E89900"/>
                </a:solidFill>
              </a:rPr>
              <a:t>Op vrijwillige basis </a:t>
            </a:r>
          </a:p>
        </p:txBody>
      </p:sp>
      <p:sp>
        <p:nvSpPr>
          <p:cNvPr id="4" name="Tijdelijke aanduiding voor dianummer 3">
            <a:extLst>
              <a:ext uri="{FF2B5EF4-FFF2-40B4-BE49-F238E27FC236}">
                <a16:creationId xmlns:a16="http://schemas.microsoft.com/office/drawing/2014/main" id="{5A1772D4-72C5-C50F-B734-4E1246C465A1}"/>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32</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BBC3DF6D-5B7E-2F1E-9A79-6AC3296B3B29}"/>
              </a:ext>
            </a:extLst>
          </p:cNvPr>
          <p:cNvPicPr>
            <a:picLocks noChangeAspect="1"/>
          </p:cNvPicPr>
          <p:nvPr/>
        </p:nvPicPr>
        <p:blipFill>
          <a:blip r:embed="rId2"/>
          <a:stretch>
            <a:fillRect/>
          </a:stretch>
        </p:blipFill>
        <p:spPr>
          <a:xfrm>
            <a:off x="6975424" y="2285999"/>
            <a:ext cx="4454774" cy="4070352"/>
          </a:xfrm>
          <a:prstGeom prst="rect">
            <a:avLst/>
          </a:prstGeom>
        </p:spPr>
      </p:pic>
    </p:spTree>
    <p:extLst>
      <p:ext uri="{BB962C8B-B14F-4D97-AF65-F5344CB8AC3E}">
        <p14:creationId xmlns:p14="http://schemas.microsoft.com/office/powerpoint/2010/main" val="2399143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6B27E081-A92D-5263-98C8-1BD01BEF7424}"/>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13249C82-8F02-73A4-4352-8D0FA8FF69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1E0F28BF-5EC9-05A9-CF0E-0037C646BF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97157F10-62FF-C54D-D5FB-8CFFC046FFBD}"/>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Andere oplossingen? </a:t>
            </a:r>
          </a:p>
        </p:txBody>
      </p:sp>
      <p:sp>
        <p:nvSpPr>
          <p:cNvPr id="3" name="Tijdelijke aanduiding voor tekst 2">
            <a:extLst>
              <a:ext uri="{FF2B5EF4-FFF2-40B4-BE49-F238E27FC236}">
                <a16:creationId xmlns:a16="http://schemas.microsoft.com/office/drawing/2014/main" id="{24CEB328-ECD2-9A53-1A53-C3774C0DE084}"/>
              </a:ext>
            </a:extLst>
          </p:cNvPr>
          <p:cNvSpPr>
            <a:spLocks noGrp="1"/>
          </p:cNvSpPr>
          <p:nvPr>
            <p:ph type="body" idx="1"/>
          </p:nvPr>
        </p:nvSpPr>
        <p:spPr>
          <a:xfrm>
            <a:off x="761802" y="2055198"/>
            <a:ext cx="11060083" cy="4843236"/>
          </a:xfrm>
        </p:spPr>
        <p:txBody>
          <a:bodyPr vert="horz" lIns="91440" tIns="45720" rIns="91440" bIns="45720" rtlCol="0" anchor="ctr">
            <a:norm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Verplichte voorafgaande oproep in verzoening?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Verplichte voorafgaande ingebrekestelling (</a:t>
            </a:r>
            <a:r>
              <a:rPr kumimoji="0" lang="nl-BE" sz="2000" b="0" i="0" u="none" strike="noStrike" kern="1200" cap="none" spc="0" normalizeH="0" baseline="0" noProof="0" dirty="0" err="1">
                <a:ln>
                  <a:noFill/>
                </a:ln>
                <a:solidFill>
                  <a:srgbClr val="E89900"/>
                </a:solidFill>
                <a:effectLst/>
                <a:uLnTx/>
                <a:uFillTx/>
                <a:latin typeface="Aptos" panose="02110004020202020204"/>
                <a:ea typeface="+mn-ea"/>
                <a:cs typeface="+mn-cs"/>
              </a:rPr>
              <a:t>cfr</a:t>
            </a: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 BHG)?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Verzoekschrift veralgemenen als inleidende akte?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Voor opstart procedure voorafgaande waarschuwing aan het OCMW?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Verplichting om achterstallen ter kennis te brengen van het OCMW? (</a:t>
            </a:r>
            <a:r>
              <a:rPr kumimoji="0" lang="nl-BE" sz="2000" b="0" i="0" u="none" strike="noStrike" kern="1200" cap="none" spc="0" normalizeH="0" baseline="0" noProof="0" dirty="0" err="1">
                <a:ln>
                  <a:noFill/>
                </a:ln>
                <a:solidFill>
                  <a:srgbClr val="E89900"/>
                </a:solidFill>
                <a:effectLst/>
                <a:uLnTx/>
                <a:uFillTx/>
                <a:latin typeface="Aptos" panose="02110004020202020204"/>
                <a:ea typeface="+mn-ea"/>
                <a:cs typeface="+mn-cs"/>
              </a:rPr>
              <a:t>cfr</a:t>
            </a: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 Frankrijk)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Verlenging periode tussen inleidende akte en inleidingszitting verlengen? (</a:t>
            </a:r>
            <a:r>
              <a:rPr kumimoji="0" lang="nl-BE" sz="2000" b="0" i="0" u="none" strike="noStrike" kern="1200" cap="none" spc="0" normalizeH="0" baseline="0" noProof="0" dirty="0" err="1">
                <a:ln>
                  <a:noFill/>
                </a:ln>
                <a:solidFill>
                  <a:srgbClr val="E89900"/>
                </a:solidFill>
                <a:effectLst/>
                <a:uLnTx/>
                <a:uFillTx/>
                <a:latin typeface="Aptos" panose="02110004020202020204"/>
                <a:ea typeface="+mn-ea"/>
                <a:cs typeface="+mn-cs"/>
              </a:rPr>
              <a:t>cfr</a:t>
            </a: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 BHG)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Langere termijn in acht nemen tussen kennisgeving uithuiszettingsdatum en effectieve uithuiszetting? (</a:t>
            </a:r>
            <a:r>
              <a:rPr kumimoji="0" lang="nl-BE" sz="2000" b="0" i="0" u="none" strike="noStrike" kern="1200" cap="none" spc="0" normalizeH="0" baseline="0" noProof="0" dirty="0" err="1">
                <a:ln>
                  <a:noFill/>
                </a:ln>
                <a:solidFill>
                  <a:srgbClr val="E89900"/>
                </a:solidFill>
                <a:effectLst/>
                <a:uLnTx/>
                <a:uFillTx/>
                <a:latin typeface="Aptos" panose="02110004020202020204"/>
                <a:ea typeface="+mn-ea"/>
                <a:cs typeface="+mn-cs"/>
              </a:rPr>
              <a:t>cfr</a:t>
            </a: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 BHG)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err="1">
                <a:ln>
                  <a:noFill/>
                </a:ln>
                <a:solidFill>
                  <a:srgbClr val="E89900"/>
                </a:solidFill>
                <a:effectLst/>
                <a:uLnTx/>
                <a:uFillTx/>
                <a:latin typeface="Aptos" panose="02110004020202020204"/>
                <a:ea typeface="+mn-ea"/>
                <a:cs typeface="+mn-cs"/>
              </a:rPr>
              <a:t>Quid</a:t>
            </a: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 uitvoerbaarheid bij voorraad van (verstek)vonnissen?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Sanctionering onwettige uithuiszettingen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a:t>
            </a: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8FBAC6BB-CC8C-0B6C-6497-F6C86C2CA5FC}"/>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33</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754188D6-2D5B-1599-F509-13FF21A18840}"/>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1039796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C71648B4-F292-098D-4FBC-8F94A9FD0B25}"/>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14AC57AB-D385-54D1-AA53-68A92BE63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8EB78C30-1441-A317-9C31-0985DD4A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5BC87D27-B7D9-C972-F19D-50420E00337D}"/>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Cijfers (algemeen)</a:t>
            </a:r>
          </a:p>
        </p:txBody>
      </p:sp>
      <p:sp>
        <p:nvSpPr>
          <p:cNvPr id="3" name="Tijdelijke aanduiding voor tekst 2">
            <a:extLst>
              <a:ext uri="{FF2B5EF4-FFF2-40B4-BE49-F238E27FC236}">
                <a16:creationId xmlns:a16="http://schemas.microsoft.com/office/drawing/2014/main" id="{409BB08F-DD9D-83AA-416A-5AA74071B437}"/>
              </a:ext>
            </a:extLst>
          </p:cNvPr>
          <p:cNvSpPr>
            <a:spLocks noGrp="1"/>
          </p:cNvSpPr>
          <p:nvPr>
            <p:ph type="body" idx="1"/>
          </p:nvPr>
        </p:nvSpPr>
        <p:spPr>
          <a:xfrm>
            <a:off x="761802" y="1824397"/>
            <a:ext cx="11060083" cy="4843236"/>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rPr>
              <a:t>In 2024 189 gezinnen per week bedreigd met uithuiszetting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rPr>
              <a:t>    = 9.843 Vlaamse huishoudens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rPr>
              <a:t>Ongeveer 12.000 procedures tot uithuiszetting per jaar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rPr>
              <a:t>1/3 leidt tot een effectieve uithuiszetting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rPr>
              <a:t>    = 4.000 effectieve uithuiszettingen per jaar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sym typeface="Wingdings" panose="05000000000000000000" pitchFamily="2" charset="2"/>
              </a:rPr>
              <a:t> Onvolledige cijfers </a:t>
            </a:r>
            <a:endParaRPr kumimoji="0" lang="nl-BE" sz="2800" b="0" i="0" u="none" strike="noStrike" kern="1200" cap="none" spc="0" normalizeH="0" baseline="0" noProof="0" dirty="0">
              <a:ln>
                <a:noFill/>
              </a:ln>
              <a:solidFill>
                <a:srgbClr val="E89900"/>
              </a:solidFill>
              <a:effectLst/>
              <a:uLnTx/>
              <a:uFillTx/>
              <a:latin typeface="Aptos" panose="02110004020202020204"/>
              <a:ea typeface="+mn-ea"/>
              <a:cs typeface="+mn-cs"/>
            </a:endParaRP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48D6CC61-3FC2-8E2C-AC36-5C06B9F38E02}"/>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34</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D53E8C66-99EA-59C1-791E-39D25B8F5468}"/>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451601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4D8B2D75-021C-CB5B-4932-1E41DBB797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51943C-A4EF-B6EB-95AD-6D462FBD54F7}"/>
              </a:ext>
            </a:extLst>
          </p:cNvPr>
          <p:cNvSpPr>
            <a:spLocks noGrp="1"/>
          </p:cNvSpPr>
          <p:nvPr>
            <p:ph type="title"/>
          </p:nvPr>
        </p:nvSpPr>
        <p:spPr/>
        <p:txBody>
          <a:bodyPr/>
          <a:lstStyle/>
          <a:p>
            <a:r>
              <a:rPr lang="nl-BE" noProof="0" dirty="0">
                <a:solidFill>
                  <a:schemeClr val="bg1"/>
                </a:solidFill>
              </a:rPr>
              <a:t>Cijfers (Vredegerecht Aalst 2)</a:t>
            </a:r>
          </a:p>
        </p:txBody>
      </p:sp>
      <p:sp>
        <p:nvSpPr>
          <p:cNvPr id="4" name="Tijdelijke aanduiding voor dianummer 3">
            <a:extLst>
              <a:ext uri="{FF2B5EF4-FFF2-40B4-BE49-F238E27FC236}">
                <a16:creationId xmlns:a16="http://schemas.microsoft.com/office/drawing/2014/main" id="{5F3563F0-35A0-7060-38BF-A0F08D50F1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B9B0C7-8A7F-4538-A774-BB66D7CB9D95}" type="slidenum">
              <a:rPr kumimoji="0" lang="nl-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BE"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5" name="Afbeelding 4">
            <a:extLst>
              <a:ext uri="{FF2B5EF4-FFF2-40B4-BE49-F238E27FC236}">
                <a16:creationId xmlns:a16="http://schemas.microsoft.com/office/drawing/2014/main" id="{AE5C95F2-9EC9-237F-79E3-E62327CE0778}"/>
              </a:ext>
            </a:extLst>
          </p:cNvPr>
          <p:cNvPicPr>
            <a:picLocks noChangeAspect="1"/>
          </p:cNvPicPr>
          <p:nvPr/>
        </p:nvPicPr>
        <p:blipFill>
          <a:blip r:embed="rId2"/>
          <a:stretch>
            <a:fillRect/>
          </a:stretch>
        </p:blipFill>
        <p:spPr>
          <a:xfrm>
            <a:off x="9296187" y="5935690"/>
            <a:ext cx="1926503" cy="420660"/>
          </a:xfrm>
          <a:prstGeom prst="rect">
            <a:avLst/>
          </a:prstGeom>
        </p:spPr>
      </p:pic>
      <p:graphicFrame>
        <p:nvGraphicFramePr>
          <p:cNvPr id="7" name="Tabel 6">
            <a:extLst>
              <a:ext uri="{FF2B5EF4-FFF2-40B4-BE49-F238E27FC236}">
                <a16:creationId xmlns:a16="http://schemas.microsoft.com/office/drawing/2014/main" id="{C4F21AE1-0301-90E2-40F2-3687D9835B2B}"/>
              </a:ext>
            </a:extLst>
          </p:cNvPr>
          <p:cNvGraphicFramePr>
            <a:graphicFrameLocks noGrp="1"/>
          </p:cNvGraphicFramePr>
          <p:nvPr>
            <p:extLst>
              <p:ext uri="{D42A27DB-BD31-4B8C-83A1-F6EECF244321}">
                <p14:modId xmlns:p14="http://schemas.microsoft.com/office/powerpoint/2010/main" val="2269818859"/>
              </p:ext>
            </p:extLst>
          </p:nvPr>
        </p:nvGraphicFramePr>
        <p:xfrm>
          <a:off x="838199" y="2524126"/>
          <a:ext cx="8696325" cy="2847972"/>
        </p:xfrm>
        <a:graphic>
          <a:graphicData uri="http://schemas.openxmlformats.org/drawingml/2006/table">
            <a:tbl>
              <a:tblPr firstRow="1" bandRow="1">
                <a:tableStyleId>{5C22544A-7EE6-4342-B048-85BDC9FD1C3A}</a:tableStyleId>
              </a:tblPr>
              <a:tblGrid>
                <a:gridCol w="1739265">
                  <a:extLst>
                    <a:ext uri="{9D8B030D-6E8A-4147-A177-3AD203B41FA5}">
                      <a16:colId xmlns:a16="http://schemas.microsoft.com/office/drawing/2014/main" val="2041924598"/>
                    </a:ext>
                  </a:extLst>
                </a:gridCol>
                <a:gridCol w="1739265">
                  <a:extLst>
                    <a:ext uri="{9D8B030D-6E8A-4147-A177-3AD203B41FA5}">
                      <a16:colId xmlns:a16="http://schemas.microsoft.com/office/drawing/2014/main" val="90046669"/>
                    </a:ext>
                  </a:extLst>
                </a:gridCol>
                <a:gridCol w="1739265">
                  <a:extLst>
                    <a:ext uri="{9D8B030D-6E8A-4147-A177-3AD203B41FA5}">
                      <a16:colId xmlns:a16="http://schemas.microsoft.com/office/drawing/2014/main" val="3830218735"/>
                    </a:ext>
                  </a:extLst>
                </a:gridCol>
                <a:gridCol w="1739265">
                  <a:extLst>
                    <a:ext uri="{9D8B030D-6E8A-4147-A177-3AD203B41FA5}">
                      <a16:colId xmlns:a16="http://schemas.microsoft.com/office/drawing/2014/main" val="2233807999"/>
                    </a:ext>
                  </a:extLst>
                </a:gridCol>
                <a:gridCol w="1739265">
                  <a:extLst>
                    <a:ext uri="{9D8B030D-6E8A-4147-A177-3AD203B41FA5}">
                      <a16:colId xmlns:a16="http://schemas.microsoft.com/office/drawing/2014/main" val="16413468"/>
                    </a:ext>
                  </a:extLst>
                </a:gridCol>
              </a:tblGrid>
              <a:tr h="858480">
                <a:tc>
                  <a:txBody>
                    <a:bodyPr/>
                    <a:lstStyle/>
                    <a:p>
                      <a:r>
                        <a:rPr lang="nl-BE" noProof="0" dirty="0"/>
                        <a:t>Maand</a:t>
                      </a:r>
                    </a:p>
                  </a:txBody>
                  <a:tcPr/>
                </a:tc>
                <a:tc>
                  <a:txBody>
                    <a:bodyPr/>
                    <a:lstStyle/>
                    <a:p>
                      <a:r>
                        <a:rPr lang="nl-BE" noProof="0" dirty="0"/>
                        <a:t># zittingen</a:t>
                      </a:r>
                    </a:p>
                  </a:txBody>
                  <a:tcPr/>
                </a:tc>
                <a:tc>
                  <a:txBody>
                    <a:bodyPr/>
                    <a:lstStyle/>
                    <a:p>
                      <a:r>
                        <a:rPr lang="nl-BE" noProof="0" dirty="0"/>
                        <a:t>Totaal zaken op rol</a:t>
                      </a:r>
                    </a:p>
                  </a:txBody>
                  <a:tcPr/>
                </a:tc>
                <a:tc>
                  <a:txBody>
                    <a:bodyPr/>
                    <a:lstStyle/>
                    <a:p>
                      <a:r>
                        <a:rPr lang="nl-BE" noProof="0" dirty="0"/>
                        <a:t>Woninghuur</a:t>
                      </a:r>
                    </a:p>
                  </a:txBody>
                  <a:tcPr/>
                </a:tc>
                <a:tc>
                  <a:txBody>
                    <a:bodyPr/>
                    <a:lstStyle/>
                    <a:p>
                      <a:r>
                        <a:rPr lang="nl-BE" noProof="0" dirty="0"/>
                        <a:t>Handelshuur</a:t>
                      </a:r>
                    </a:p>
                  </a:txBody>
                  <a:tcPr/>
                </a:tc>
                <a:extLst>
                  <a:ext uri="{0D108BD9-81ED-4DB2-BD59-A6C34878D82A}">
                    <a16:rowId xmlns:a16="http://schemas.microsoft.com/office/drawing/2014/main" val="2235487953"/>
                  </a:ext>
                </a:extLst>
              </a:tr>
              <a:tr h="497373">
                <a:tc>
                  <a:txBody>
                    <a:bodyPr/>
                    <a:lstStyle/>
                    <a:p>
                      <a:r>
                        <a:rPr lang="nl-BE" noProof="0" dirty="0"/>
                        <a:t>Oktober ’25</a:t>
                      </a:r>
                    </a:p>
                  </a:txBody>
                  <a:tcPr/>
                </a:tc>
                <a:tc>
                  <a:txBody>
                    <a:bodyPr/>
                    <a:lstStyle/>
                    <a:p>
                      <a:r>
                        <a:rPr lang="nl-BE" noProof="0" dirty="0"/>
                        <a:t>5</a:t>
                      </a:r>
                    </a:p>
                  </a:txBody>
                  <a:tcPr/>
                </a:tc>
                <a:tc>
                  <a:txBody>
                    <a:bodyPr/>
                    <a:lstStyle/>
                    <a:p>
                      <a:r>
                        <a:rPr lang="nl-BE" noProof="0" dirty="0"/>
                        <a:t>125</a:t>
                      </a:r>
                    </a:p>
                  </a:txBody>
                  <a:tcPr/>
                </a:tc>
                <a:tc>
                  <a:txBody>
                    <a:bodyPr/>
                    <a:lstStyle/>
                    <a:p>
                      <a:r>
                        <a:rPr lang="nl-BE" noProof="0" dirty="0"/>
                        <a:t>31</a:t>
                      </a:r>
                    </a:p>
                  </a:txBody>
                  <a:tcPr/>
                </a:tc>
                <a:tc>
                  <a:txBody>
                    <a:bodyPr/>
                    <a:lstStyle/>
                    <a:p>
                      <a:r>
                        <a:rPr lang="nl-BE" noProof="0" dirty="0"/>
                        <a:t>3</a:t>
                      </a:r>
                    </a:p>
                  </a:txBody>
                  <a:tcPr/>
                </a:tc>
                <a:extLst>
                  <a:ext uri="{0D108BD9-81ED-4DB2-BD59-A6C34878D82A}">
                    <a16:rowId xmlns:a16="http://schemas.microsoft.com/office/drawing/2014/main" val="1156188934"/>
                  </a:ext>
                </a:extLst>
              </a:tr>
              <a:tr h="497373">
                <a:tc>
                  <a:txBody>
                    <a:bodyPr/>
                    <a:lstStyle/>
                    <a:p>
                      <a:r>
                        <a:rPr lang="nl-BE" noProof="0" dirty="0"/>
                        <a:t>November ’25</a:t>
                      </a:r>
                    </a:p>
                  </a:txBody>
                  <a:tcPr/>
                </a:tc>
                <a:tc>
                  <a:txBody>
                    <a:bodyPr/>
                    <a:lstStyle/>
                    <a:p>
                      <a:r>
                        <a:rPr lang="nl-BE" noProof="0" dirty="0"/>
                        <a:t>4</a:t>
                      </a:r>
                    </a:p>
                  </a:txBody>
                  <a:tcPr/>
                </a:tc>
                <a:tc>
                  <a:txBody>
                    <a:bodyPr/>
                    <a:lstStyle/>
                    <a:p>
                      <a:r>
                        <a:rPr lang="nl-BE" noProof="0" dirty="0"/>
                        <a:t>191</a:t>
                      </a:r>
                    </a:p>
                  </a:txBody>
                  <a:tcPr/>
                </a:tc>
                <a:tc>
                  <a:txBody>
                    <a:bodyPr/>
                    <a:lstStyle/>
                    <a:p>
                      <a:r>
                        <a:rPr lang="nl-BE" noProof="0" dirty="0"/>
                        <a:t>18</a:t>
                      </a:r>
                    </a:p>
                  </a:txBody>
                  <a:tcPr/>
                </a:tc>
                <a:tc>
                  <a:txBody>
                    <a:bodyPr/>
                    <a:lstStyle/>
                    <a:p>
                      <a:r>
                        <a:rPr lang="nl-BE" noProof="0" dirty="0"/>
                        <a:t>3</a:t>
                      </a:r>
                    </a:p>
                  </a:txBody>
                  <a:tcPr/>
                </a:tc>
                <a:extLst>
                  <a:ext uri="{0D108BD9-81ED-4DB2-BD59-A6C34878D82A}">
                    <a16:rowId xmlns:a16="http://schemas.microsoft.com/office/drawing/2014/main" val="2442178325"/>
                  </a:ext>
                </a:extLst>
              </a:tr>
              <a:tr h="497373">
                <a:tc>
                  <a:txBody>
                    <a:bodyPr/>
                    <a:lstStyle/>
                    <a:p>
                      <a:r>
                        <a:rPr lang="nl-BE" noProof="0" dirty="0"/>
                        <a:t>December ’25</a:t>
                      </a:r>
                    </a:p>
                  </a:txBody>
                  <a:tcPr/>
                </a:tc>
                <a:tc>
                  <a:txBody>
                    <a:bodyPr/>
                    <a:lstStyle/>
                    <a:p>
                      <a:r>
                        <a:rPr lang="nl-BE" noProof="0" dirty="0"/>
                        <a:t>4</a:t>
                      </a:r>
                    </a:p>
                  </a:txBody>
                  <a:tcPr/>
                </a:tc>
                <a:tc>
                  <a:txBody>
                    <a:bodyPr/>
                    <a:lstStyle/>
                    <a:p>
                      <a:r>
                        <a:rPr lang="nl-BE" noProof="0" dirty="0"/>
                        <a:t>215</a:t>
                      </a:r>
                    </a:p>
                  </a:txBody>
                  <a:tcPr/>
                </a:tc>
                <a:tc>
                  <a:txBody>
                    <a:bodyPr/>
                    <a:lstStyle/>
                    <a:p>
                      <a:r>
                        <a:rPr lang="nl-BE" noProof="0" dirty="0"/>
                        <a:t>15</a:t>
                      </a:r>
                    </a:p>
                  </a:txBody>
                  <a:tcPr/>
                </a:tc>
                <a:tc>
                  <a:txBody>
                    <a:bodyPr/>
                    <a:lstStyle/>
                    <a:p>
                      <a:r>
                        <a:rPr lang="nl-BE" noProof="0" dirty="0"/>
                        <a:t>4</a:t>
                      </a:r>
                    </a:p>
                  </a:txBody>
                  <a:tcPr/>
                </a:tc>
                <a:extLst>
                  <a:ext uri="{0D108BD9-81ED-4DB2-BD59-A6C34878D82A}">
                    <a16:rowId xmlns:a16="http://schemas.microsoft.com/office/drawing/2014/main" val="2235735899"/>
                  </a:ext>
                </a:extLst>
              </a:tr>
              <a:tr h="497373">
                <a:tc>
                  <a:txBody>
                    <a:bodyPr/>
                    <a:lstStyle/>
                    <a:p>
                      <a:r>
                        <a:rPr lang="nl-BE" noProof="0" dirty="0"/>
                        <a:t>Januari ’26</a:t>
                      </a:r>
                    </a:p>
                  </a:txBody>
                  <a:tcPr/>
                </a:tc>
                <a:tc>
                  <a:txBody>
                    <a:bodyPr/>
                    <a:lstStyle/>
                    <a:p>
                      <a:r>
                        <a:rPr lang="nl-BE" noProof="0" dirty="0"/>
                        <a:t>4</a:t>
                      </a:r>
                    </a:p>
                  </a:txBody>
                  <a:tcPr/>
                </a:tc>
                <a:tc>
                  <a:txBody>
                    <a:bodyPr/>
                    <a:lstStyle/>
                    <a:p>
                      <a:r>
                        <a:rPr lang="nl-BE" noProof="0" dirty="0"/>
                        <a:t>205</a:t>
                      </a:r>
                    </a:p>
                  </a:txBody>
                  <a:tcPr/>
                </a:tc>
                <a:tc>
                  <a:txBody>
                    <a:bodyPr/>
                    <a:lstStyle/>
                    <a:p>
                      <a:r>
                        <a:rPr lang="nl-BE" noProof="0" dirty="0"/>
                        <a:t>25</a:t>
                      </a:r>
                    </a:p>
                  </a:txBody>
                  <a:tcPr/>
                </a:tc>
                <a:tc>
                  <a:txBody>
                    <a:bodyPr/>
                    <a:lstStyle/>
                    <a:p>
                      <a:r>
                        <a:rPr lang="nl-BE" noProof="0" dirty="0"/>
                        <a:t>5</a:t>
                      </a:r>
                    </a:p>
                  </a:txBody>
                  <a:tcPr/>
                </a:tc>
                <a:extLst>
                  <a:ext uri="{0D108BD9-81ED-4DB2-BD59-A6C34878D82A}">
                    <a16:rowId xmlns:a16="http://schemas.microsoft.com/office/drawing/2014/main" val="2562054789"/>
                  </a:ext>
                </a:extLst>
              </a:tr>
            </a:tbl>
          </a:graphicData>
        </a:graphic>
      </p:graphicFrame>
      <p:sp>
        <p:nvSpPr>
          <p:cNvPr id="8" name="Tekstvak 7">
            <a:extLst>
              <a:ext uri="{FF2B5EF4-FFF2-40B4-BE49-F238E27FC236}">
                <a16:creationId xmlns:a16="http://schemas.microsoft.com/office/drawing/2014/main" id="{752FE3AF-E672-3858-B4EB-E6C18973AEDF}"/>
              </a:ext>
            </a:extLst>
          </p:cNvPr>
          <p:cNvSpPr txBox="1"/>
          <p:nvPr/>
        </p:nvSpPr>
        <p:spPr>
          <a:xfrm>
            <a:off x="838199" y="1828800"/>
            <a:ext cx="8696325" cy="369332"/>
          </a:xfrm>
          <a:prstGeom prst="rect">
            <a:avLst/>
          </a:prstGeom>
          <a:noFill/>
        </p:spPr>
        <p:txBody>
          <a:bodyPr wrap="square" rtlCol="0">
            <a:spAutoFit/>
          </a:bodyPr>
          <a:lstStyle/>
          <a:p>
            <a:r>
              <a:rPr lang="nl-BE" noProof="0" dirty="0">
                <a:solidFill>
                  <a:srgbClr val="E89900"/>
                </a:solidFill>
              </a:rPr>
              <a:t>Algemene cijfers </a:t>
            </a:r>
          </a:p>
        </p:txBody>
      </p:sp>
    </p:spTree>
    <p:extLst>
      <p:ext uri="{BB962C8B-B14F-4D97-AF65-F5344CB8AC3E}">
        <p14:creationId xmlns:p14="http://schemas.microsoft.com/office/powerpoint/2010/main" val="524252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65640631-7811-1B21-2EA0-FBC938A94B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1C84F57-9F35-0915-D8A3-FABC37B59136}"/>
              </a:ext>
            </a:extLst>
          </p:cNvPr>
          <p:cNvSpPr>
            <a:spLocks noGrp="1"/>
          </p:cNvSpPr>
          <p:nvPr>
            <p:ph type="title"/>
          </p:nvPr>
        </p:nvSpPr>
        <p:spPr/>
        <p:txBody>
          <a:bodyPr/>
          <a:lstStyle/>
          <a:p>
            <a:r>
              <a:rPr lang="nl-BE" noProof="0" dirty="0">
                <a:solidFill>
                  <a:schemeClr val="bg1"/>
                </a:solidFill>
              </a:rPr>
              <a:t>Cijfers (Vredegerecht Aalst 2)</a:t>
            </a:r>
          </a:p>
        </p:txBody>
      </p:sp>
      <p:sp>
        <p:nvSpPr>
          <p:cNvPr id="4" name="Tijdelijke aanduiding voor dianummer 3">
            <a:extLst>
              <a:ext uri="{FF2B5EF4-FFF2-40B4-BE49-F238E27FC236}">
                <a16:creationId xmlns:a16="http://schemas.microsoft.com/office/drawing/2014/main" id="{F2E931E2-9611-9F95-BC49-EAB9E4081A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B9B0C7-8A7F-4538-A774-BB66D7CB9D95}" type="slidenum">
              <a:rPr kumimoji="0" lang="nl-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BE"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5" name="Afbeelding 4">
            <a:extLst>
              <a:ext uri="{FF2B5EF4-FFF2-40B4-BE49-F238E27FC236}">
                <a16:creationId xmlns:a16="http://schemas.microsoft.com/office/drawing/2014/main" id="{EB5CAA08-867E-0531-505E-55814811A22D}"/>
              </a:ext>
            </a:extLst>
          </p:cNvPr>
          <p:cNvPicPr>
            <a:picLocks noChangeAspect="1"/>
          </p:cNvPicPr>
          <p:nvPr/>
        </p:nvPicPr>
        <p:blipFill>
          <a:blip r:embed="rId2"/>
          <a:stretch>
            <a:fillRect/>
          </a:stretch>
        </p:blipFill>
        <p:spPr>
          <a:xfrm>
            <a:off x="9296187" y="5935690"/>
            <a:ext cx="1926503" cy="420660"/>
          </a:xfrm>
          <a:prstGeom prst="rect">
            <a:avLst/>
          </a:prstGeom>
        </p:spPr>
      </p:pic>
      <p:sp>
        <p:nvSpPr>
          <p:cNvPr id="8" name="Tekstvak 7">
            <a:extLst>
              <a:ext uri="{FF2B5EF4-FFF2-40B4-BE49-F238E27FC236}">
                <a16:creationId xmlns:a16="http://schemas.microsoft.com/office/drawing/2014/main" id="{83F9CEF5-315E-D4DF-8481-185A2352D2A7}"/>
              </a:ext>
            </a:extLst>
          </p:cNvPr>
          <p:cNvSpPr txBox="1"/>
          <p:nvPr/>
        </p:nvSpPr>
        <p:spPr>
          <a:xfrm>
            <a:off x="838199" y="1828800"/>
            <a:ext cx="8696325" cy="369332"/>
          </a:xfrm>
          <a:prstGeom prst="rect">
            <a:avLst/>
          </a:prstGeom>
          <a:noFill/>
        </p:spPr>
        <p:txBody>
          <a:bodyPr wrap="square" rtlCol="0">
            <a:spAutoFit/>
          </a:bodyPr>
          <a:lstStyle/>
          <a:p>
            <a:r>
              <a:rPr lang="nl-BE" noProof="0" dirty="0">
                <a:solidFill>
                  <a:srgbClr val="E89900"/>
                </a:solidFill>
              </a:rPr>
              <a:t>Detail oktober 2025 (enkel zuivere huurzaken)</a:t>
            </a:r>
          </a:p>
        </p:txBody>
      </p:sp>
      <p:graphicFrame>
        <p:nvGraphicFramePr>
          <p:cNvPr id="3" name="Tabel 2">
            <a:extLst>
              <a:ext uri="{FF2B5EF4-FFF2-40B4-BE49-F238E27FC236}">
                <a16:creationId xmlns:a16="http://schemas.microsoft.com/office/drawing/2014/main" id="{823EB05C-7F4D-FC1E-4D1D-5CD8EBBF2783}"/>
              </a:ext>
            </a:extLst>
          </p:cNvPr>
          <p:cNvGraphicFramePr>
            <a:graphicFrameLocks noGrp="1"/>
          </p:cNvGraphicFramePr>
          <p:nvPr>
            <p:extLst>
              <p:ext uri="{D42A27DB-BD31-4B8C-83A1-F6EECF244321}">
                <p14:modId xmlns:p14="http://schemas.microsoft.com/office/powerpoint/2010/main" val="3725354233"/>
              </p:ext>
            </p:extLst>
          </p:nvPr>
        </p:nvGraphicFramePr>
        <p:xfrm>
          <a:off x="838199" y="2336244"/>
          <a:ext cx="8128000" cy="25958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937166871"/>
                    </a:ext>
                  </a:extLst>
                </a:gridCol>
                <a:gridCol w="4064000">
                  <a:extLst>
                    <a:ext uri="{9D8B030D-6E8A-4147-A177-3AD203B41FA5}">
                      <a16:colId xmlns:a16="http://schemas.microsoft.com/office/drawing/2014/main" val="1947704377"/>
                    </a:ext>
                  </a:extLst>
                </a:gridCol>
              </a:tblGrid>
              <a:tr h="370840">
                <a:tc>
                  <a:txBody>
                    <a:bodyPr/>
                    <a:lstStyle/>
                    <a:p>
                      <a:r>
                        <a:rPr lang="nl-BE" noProof="0" dirty="0"/>
                        <a:t>Categorie</a:t>
                      </a:r>
                    </a:p>
                  </a:txBody>
                  <a:tcPr/>
                </a:tc>
                <a:tc>
                  <a:txBody>
                    <a:bodyPr/>
                    <a:lstStyle/>
                    <a:p>
                      <a:r>
                        <a:rPr lang="nl-BE" noProof="0" dirty="0"/>
                        <a:t>Aantal</a:t>
                      </a:r>
                    </a:p>
                  </a:txBody>
                  <a:tcPr/>
                </a:tc>
                <a:extLst>
                  <a:ext uri="{0D108BD9-81ED-4DB2-BD59-A6C34878D82A}">
                    <a16:rowId xmlns:a16="http://schemas.microsoft.com/office/drawing/2014/main" val="1737698156"/>
                  </a:ext>
                </a:extLst>
              </a:tr>
              <a:tr h="370840">
                <a:tc>
                  <a:txBody>
                    <a:bodyPr/>
                    <a:lstStyle/>
                    <a:p>
                      <a:r>
                        <a:rPr lang="nl-BE" noProof="0" dirty="0"/>
                        <a:t>Ontbinding + uitzetting + tegenspraak</a:t>
                      </a:r>
                    </a:p>
                  </a:txBody>
                  <a:tcPr/>
                </a:tc>
                <a:tc>
                  <a:txBody>
                    <a:bodyPr/>
                    <a:lstStyle/>
                    <a:p>
                      <a:r>
                        <a:rPr lang="nl-BE" noProof="0" dirty="0"/>
                        <a:t>15</a:t>
                      </a:r>
                    </a:p>
                  </a:txBody>
                  <a:tcPr/>
                </a:tc>
                <a:extLst>
                  <a:ext uri="{0D108BD9-81ED-4DB2-BD59-A6C34878D82A}">
                    <a16:rowId xmlns:a16="http://schemas.microsoft.com/office/drawing/2014/main" val="3069102091"/>
                  </a:ext>
                </a:extLst>
              </a:tr>
              <a:tr h="370840">
                <a:tc>
                  <a:txBody>
                    <a:bodyPr/>
                    <a:lstStyle/>
                    <a:p>
                      <a:r>
                        <a:rPr lang="nl-BE" noProof="0" dirty="0"/>
                        <a:t>Ontbinding + uitzetting + verstek</a:t>
                      </a:r>
                    </a:p>
                  </a:txBody>
                  <a:tcPr/>
                </a:tc>
                <a:tc>
                  <a:txBody>
                    <a:bodyPr/>
                    <a:lstStyle/>
                    <a:p>
                      <a:r>
                        <a:rPr lang="nl-BE" noProof="0" dirty="0"/>
                        <a:t>6</a:t>
                      </a:r>
                    </a:p>
                  </a:txBody>
                  <a:tcPr/>
                </a:tc>
                <a:extLst>
                  <a:ext uri="{0D108BD9-81ED-4DB2-BD59-A6C34878D82A}">
                    <a16:rowId xmlns:a16="http://schemas.microsoft.com/office/drawing/2014/main" val="1213750690"/>
                  </a:ext>
                </a:extLst>
              </a:tr>
              <a:tr h="370840">
                <a:tc>
                  <a:txBody>
                    <a:bodyPr/>
                    <a:lstStyle/>
                    <a:p>
                      <a:r>
                        <a:rPr lang="nl-BE" noProof="0" dirty="0"/>
                        <a:t>Ontbinding zonder uitzetting</a:t>
                      </a:r>
                    </a:p>
                  </a:txBody>
                  <a:tcPr/>
                </a:tc>
                <a:tc>
                  <a:txBody>
                    <a:bodyPr/>
                    <a:lstStyle/>
                    <a:p>
                      <a:r>
                        <a:rPr lang="nl-BE" noProof="0" dirty="0"/>
                        <a:t>1</a:t>
                      </a:r>
                    </a:p>
                  </a:txBody>
                  <a:tcPr/>
                </a:tc>
                <a:extLst>
                  <a:ext uri="{0D108BD9-81ED-4DB2-BD59-A6C34878D82A}">
                    <a16:rowId xmlns:a16="http://schemas.microsoft.com/office/drawing/2014/main" val="2323569631"/>
                  </a:ext>
                </a:extLst>
              </a:tr>
              <a:tr h="370840">
                <a:tc>
                  <a:txBody>
                    <a:bodyPr/>
                    <a:lstStyle/>
                    <a:p>
                      <a:r>
                        <a:rPr lang="nl-BE" noProof="0" dirty="0"/>
                        <a:t>Evaluaties / conclusietermijnen / rol</a:t>
                      </a:r>
                    </a:p>
                  </a:txBody>
                  <a:tcPr/>
                </a:tc>
                <a:tc>
                  <a:txBody>
                    <a:bodyPr/>
                    <a:lstStyle/>
                    <a:p>
                      <a:r>
                        <a:rPr lang="nl-BE" noProof="0" dirty="0"/>
                        <a:t>8</a:t>
                      </a:r>
                    </a:p>
                  </a:txBody>
                  <a:tcPr/>
                </a:tc>
                <a:extLst>
                  <a:ext uri="{0D108BD9-81ED-4DB2-BD59-A6C34878D82A}">
                    <a16:rowId xmlns:a16="http://schemas.microsoft.com/office/drawing/2014/main" val="2358995030"/>
                  </a:ext>
                </a:extLst>
              </a:tr>
              <a:tr h="370840">
                <a:tc>
                  <a:txBody>
                    <a:bodyPr/>
                    <a:lstStyle/>
                    <a:p>
                      <a:r>
                        <a:rPr lang="nl-BE" noProof="0" dirty="0"/>
                        <a:t>Akkoord / doorhaling</a:t>
                      </a:r>
                    </a:p>
                  </a:txBody>
                  <a:tcPr/>
                </a:tc>
                <a:tc>
                  <a:txBody>
                    <a:bodyPr/>
                    <a:lstStyle/>
                    <a:p>
                      <a:r>
                        <a:rPr lang="nl-BE" noProof="0" dirty="0"/>
                        <a:t>1</a:t>
                      </a:r>
                    </a:p>
                  </a:txBody>
                  <a:tcPr/>
                </a:tc>
                <a:extLst>
                  <a:ext uri="{0D108BD9-81ED-4DB2-BD59-A6C34878D82A}">
                    <a16:rowId xmlns:a16="http://schemas.microsoft.com/office/drawing/2014/main" val="390736004"/>
                  </a:ext>
                </a:extLst>
              </a:tr>
              <a:tr h="370840">
                <a:tc>
                  <a:txBody>
                    <a:bodyPr/>
                    <a:lstStyle/>
                    <a:p>
                      <a:r>
                        <a:rPr lang="nl-BE" noProof="0" dirty="0"/>
                        <a:t>Totaal</a:t>
                      </a:r>
                    </a:p>
                  </a:txBody>
                  <a:tcPr/>
                </a:tc>
                <a:tc>
                  <a:txBody>
                    <a:bodyPr/>
                    <a:lstStyle/>
                    <a:p>
                      <a:r>
                        <a:rPr lang="nl-BE" noProof="0" dirty="0"/>
                        <a:t>31</a:t>
                      </a:r>
                    </a:p>
                  </a:txBody>
                  <a:tcPr/>
                </a:tc>
                <a:extLst>
                  <a:ext uri="{0D108BD9-81ED-4DB2-BD59-A6C34878D82A}">
                    <a16:rowId xmlns:a16="http://schemas.microsoft.com/office/drawing/2014/main" val="3956310006"/>
                  </a:ext>
                </a:extLst>
              </a:tr>
            </a:tbl>
          </a:graphicData>
        </a:graphic>
      </p:graphicFrame>
    </p:spTree>
    <p:extLst>
      <p:ext uri="{BB962C8B-B14F-4D97-AF65-F5344CB8AC3E}">
        <p14:creationId xmlns:p14="http://schemas.microsoft.com/office/powerpoint/2010/main" val="4080476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7736BA2D-4722-C99A-C895-C54A6E22D5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305F67F-0979-1C55-C17D-195CECAAB324}"/>
              </a:ext>
            </a:extLst>
          </p:cNvPr>
          <p:cNvSpPr>
            <a:spLocks noGrp="1"/>
          </p:cNvSpPr>
          <p:nvPr>
            <p:ph type="title"/>
          </p:nvPr>
        </p:nvSpPr>
        <p:spPr/>
        <p:txBody>
          <a:bodyPr/>
          <a:lstStyle/>
          <a:p>
            <a:r>
              <a:rPr lang="nl-BE" noProof="0" dirty="0">
                <a:solidFill>
                  <a:schemeClr val="bg1"/>
                </a:solidFill>
              </a:rPr>
              <a:t>Cijfers (Vredegerecht Aalst 2)</a:t>
            </a:r>
          </a:p>
        </p:txBody>
      </p:sp>
      <p:sp>
        <p:nvSpPr>
          <p:cNvPr id="4" name="Tijdelijke aanduiding voor dianummer 3">
            <a:extLst>
              <a:ext uri="{FF2B5EF4-FFF2-40B4-BE49-F238E27FC236}">
                <a16:creationId xmlns:a16="http://schemas.microsoft.com/office/drawing/2014/main" id="{89FDDDB9-5F0E-C19A-2343-833A3BA2B4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B9B0C7-8A7F-4538-A774-BB66D7CB9D95}" type="slidenum">
              <a:rPr kumimoji="0" lang="nl-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BE"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5" name="Afbeelding 4">
            <a:extLst>
              <a:ext uri="{FF2B5EF4-FFF2-40B4-BE49-F238E27FC236}">
                <a16:creationId xmlns:a16="http://schemas.microsoft.com/office/drawing/2014/main" id="{57F1144E-752F-016C-5A34-9E6805E4500E}"/>
              </a:ext>
            </a:extLst>
          </p:cNvPr>
          <p:cNvPicPr>
            <a:picLocks noChangeAspect="1"/>
          </p:cNvPicPr>
          <p:nvPr/>
        </p:nvPicPr>
        <p:blipFill>
          <a:blip r:embed="rId2"/>
          <a:stretch>
            <a:fillRect/>
          </a:stretch>
        </p:blipFill>
        <p:spPr>
          <a:xfrm>
            <a:off x="9296187" y="5935690"/>
            <a:ext cx="1926503" cy="420660"/>
          </a:xfrm>
          <a:prstGeom prst="rect">
            <a:avLst/>
          </a:prstGeom>
        </p:spPr>
      </p:pic>
      <p:sp>
        <p:nvSpPr>
          <p:cNvPr id="8" name="Tekstvak 7">
            <a:extLst>
              <a:ext uri="{FF2B5EF4-FFF2-40B4-BE49-F238E27FC236}">
                <a16:creationId xmlns:a16="http://schemas.microsoft.com/office/drawing/2014/main" id="{E0F92EDB-8431-0C66-2037-FD419829DE6E}"/>
              </a:ext>
            </a:extLst>
          </p:cNvPr>
          <p:cNvSpPr txBox="1"/>
          <p:nvPr/>
        </p:nvSpPr>
        <p:spPr>
          <a:xfrm>
            <a:off x="838199" y="1828800"/>
            <a:ext cx="8696325" cy="369332"/>
          </a:xfrm>
          <a:prstGeom prst="rect">
            <a:avLst/>
          </a:prstGeom>
          <a:noFill/>
        </p:spPr>
        <p:txBody>
          <a:bodyPr wrap="square" rtlCol="0">
            <a:spAutoFit/>
          </a:bodyPr>
          <a:lstStyle/>
          <a:p>
            <a:r>
              <a:rPr lang="nl-BE" noProof="0" dirty="0">
                <a:solidFill>
                  <a:srgbClr val="E89900"/>
                </a:solidFill>
              </a:rPr>
              <a:t>Detail november 2025 (enkel zuivere huurzaken)</a:t>
            </a:r>
          </a:p>
        </p:txBody>
      </p:sp>
      <p:graphicFrame>
        <p:nvGraphicFramePr>
          <p:cNvPr id="3" name="Tabel 2">
            <a:extLst>
              <a:ext uri="{FF2B5EF4-FFF2-40B4-BE49-F238E27FC236}">
                <a16:creationId xmlns:a16="http://schemas.microsoft.com/office/drawing/2014/main" id="{7008E07C-73E4-8DFC-B208-30CBD1D2A76D}"/>
              </a:ext>
            </a:extLst>
          </p:cNvPr>
          <p:cNvGraphicFramePr>
            <a:graphicFrameLocks noGrp="1"/>
          </p:cNvGraphicFramePr>
          <p:nvPr>
            <p:extLst>
              <p:ext uri="{D42A27DB-BD31-4B8C-83A1-F6EECF244321}">
                <p14:modId xmlns:p14="http://schemas.microsoft.com/office/powerpoint/2010/main" val="4292545159"/>
              </p:ext>
            </p:extLst>
          </p:nvPr>
        </p:nvGraphicFramePr>
        <p:xfrm>
          <a:off x="838199" y="2336244"/>
          <a:ext cx="8128000" cy="22250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937166871"/>
                    </a:ext>
                  </a:extLst>
                </a:gridCol>
                <a:gridCol w="4064000">
                  <a:extLst>
                    <a:ext uri="{9D8B030D-6E8A-4147-A177-3AD203B41FA5}">
                      <a16:colId xmlns:a16="http://schemas.microsoft.com/office/drawing/2014/main" val="1947704377"/>
                    </a:ext>
                  </a:extLst>
                </a:gridCol>
              </a:tblGrid>
              <a:tr h="370840">
                <a:tc>
                  <a:txBody>
                    <a:bodyPr/>
                    <a:lstStyle/>
                    <a:p>
                      <a:r>
                        <a:rPr lang="nl-BE" noProof="0" dirty="0"/>
                        <a:t>Categorie</a:t>
                      </a:r>
                    </a:p>
                  </a:txBody>
                  <a:tcPr/>
                </a:tc>
                <a:tc>
                  <a:txBody>
                    <a:bodyPr/>
                    <a:lstStyle/>
                    <a:p>
                      <a:r>
                        <a:rPr lang="nl-BE" noProof="0" dirty="0"/>
                        <a:t>Aantal</a:t>
                      </a:r>
                    </a:p>
                  </a:txBody>
                  <a:tcPr/>
                </a:tc>
                <a:extLst>
                  <a:ext uri="{0D108BD9-81ED-4DB2-BD59-A6C34878D82A}">
                    <a16:rowId xmlns:a16="http://schemas.microsoft.com/office/drawing/2014/main" val="1737698156"/>
                  </a:ext>
                </a:extLst>
              </a:tr>
              <a:tr h="370840">
                <a:tc>
                  <a:txBody>
                    <a:bodyPr/>
                    <a:lstStyle/>
                    <a:p>
                      <a:r>
                        <a:rPr lang="nl-BE" noProof="0" dirty="0"/>
                        <a:t>Ontbinding + uitzetting + tegenspraak</a:t>
                      </a:r>
                    </a:p>
                  </a:txBody>
                  <a:tcPr/>
                </a:tc>
                <a:tc>
                  <a:txBody>
                    <a:bodyPr/>
                    <a:lstStyle/>
                    <a:p>
                      <a:r>
                        <a:rPr lang="nl-BE" noProof="0" dirty="0"/>
                        <a:t>8</a:t>
                      </a:r>
                    </a:p>
                  </a:txBody>
                  <a:tcPr/>
                </a:tc>
                <a:extLst>
                  <a:ext uri="{0D108BD9-81ED-4DB2-BD59-A6C34878D82A}">
                    <a16:rowId xmlns:a16="http://schemas.microsoft.com/office/drawing/2014/main" val="3069102091"/>
                  </a:ext>
                </a:extLst>
              </a:tr>
              <a:tr h="370840">
                <a:tc>
                  <a:txBody>
                    <a:bodyPr/>
                    <a:lstStyle/>
                    <a:p>
                      <a:r>
                        <a:rPr lang="nl-BE" noProof="0" dirty="0"/>
                        <a:t>Ontbinding + uitzetting + verstek</a:t>
                      </a:r>
                    </a:p>
                  </a:txBody>
                  <a:tcPr/>
                </a:tc>
                <a:tc>
                  <a:txBody>
                    <a:bodyPr/>
                    <a:lstStyle/>
                    <a:p>
                      <a:r>
                        <a:rPr lang="nl-BE" noProof="0" dirty="0"/>
                        <a:t>3</a:t>
                      </a:r>
                    </a:p>
                  </a:txBody>
                  <a:tcPr/>
                </a:tc>
                <a:extLst>
                  <a:ext uri="{0D108BD9-81ED-4DB2-BD59-A6C34878D82A}">
                    <a16:rowId xmlns:a16="http://schemas.microsoft.com/office/drawing/2014/main" val="1213750690"/>
                  </a:ext>
                </a:extLst>
              </a:tr>
              <a:tr h="370840">
                <a:tc>
                  <a:txBody>
                    <a:bodyPr/>
                    <a:lstStyle/>
                    <a:p>
                      <a:r>
                        <a:rPr lang="nl-BE" noProof="0" dirty="0"/>
                        <a:t>Ontbinding zonder uitzetting</a:t>
                      </a:r>
                    </a:p>
                  </a:txBody>
                  <a:tcPr/>
                </a:tc>
                <a:tc>
                  <a:txBody>
                    <a:bodyPr/>
                    <a:lstStyle/>
                    <a:p>
                      <a:r>
                        <a:rPr lang="nl-BE" noProof="0" dirty="0"/>
                        <a:t>1</a:t>
                      </a:r>
                    </a:p>
                  </a:txBody>
                  <a:tcPr/>
                </a:tc>
                <a:extLst>
                  <a:ext uri="{0D108BD9-81ED-4DB2-BD59-A6C34878D82A}">
                    <a16:rowId xmlns:a16="http://schemas.microsoft.com/office/drawing/2014/main" val="2323569631"/>
                  </a:ext>
                </a:extLst>
              </a:tr>
              <a:tr h="370840">
                <a:tc>
                  <a:txBody>
                    <a:bodyPr/>
                    <a:lstStyle/>
                    <a:p>
                      <a:r>
                        <a:rPr lang="nl-BE" noProof="0" dirty="0"/>
                        <a:t>Evaluaties / conclusietermijnen / rol</a:t>
                      </a:r>
                    </a:p>
                  </a:txBody>
                  <a:tcPr/>
                </a:tc>
                <a:tc>
                  <a:txBody>
                    <a:bodyPr/>
                    <a:lstStyle/>
                    <a:p>
                      <a:r>
                        <a:rPr lang="nl-BE" noProof="0" dirty="0"/>
                        <a:t>6</a:t>
                      </a:r>
                    </a:p>
                  </a:txBody>
                  <a:tcPr/>
                </a:tc>
                <a:extLst>
                  <a:ext uri="{0D108BD9-81ED-4DB2-BD59-A6C34878D82A}">
                    <a16:rowId xmlns:a16="http://schemas.microsoft.com/office/drawing/2014/main" val="2358995030"/>
                  </a:ext>
                </a:extLst>
              </a:tr>
              <a:tr h="370840">
                <a:tc>
                  <a:txBody>
                    <a:bodyPr/>
                    <a:lstStyle/>
                    <a:p>
                      <a:r>
                        <a:rPr lang="nl-BE" noProof="0" dirty="0"/>
                        <a:t>Totaal</a:t>
                      </a:r>
                    </a:p>
                  </a:txBody>
                  <a:tcPr/>
                </a:tc>
                <a:tc>
                  <a:txBody>
                    <a:bodyPr/>
                    <a:lstStyle/>
                    <a:p>
                      <a:r>
                        <a:rPr lang="nl-BE" noProof="0" dirty="0"/>
                        <a:t>18</a:t>
                      </a:r>
                    </a:p>
                  </a:txBody>
                  <a:tcPr/>
                </a:tc>
                <a:extLst>
                  <a:ext uri="{0D108BD9-81ED-4DB2-BD59-A6C34878D82A}">
                    <a16:rowId xmlns:a16="http://schemas.microsoft.com/office/drawing/2014/main" val="3956310006"/>
                  </a:ext>
                </a:extLst>
              </a:tr>
            </a:tbl>
          </a:graphicData>
        </a:graphic>
      </p:graphicFrame>
    </p:spTree>
    <p:extLst>
      <p:ext uri="{BB962C8B-B14F-4D97-AF65-F5344CB8AC3E}">
        <p14:creationId xmlns:p14="http://schemas.microsoft.com/office/powerpoint/2010/main" val="2157282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62EEBB6E-E290-5B37-2B15-9B764FF9E5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2C0060-2F9D-215D-06FF-31ADA79A8E02}"/>
              </a:ext>
            </a:extLst>
          </p:cNvPr>
          <p:cNvSpPr>
            <a:spLocks noGrp="1"/>
          </p:cNvSpPr>
          <p:nvPr>
            <p:ph type="title"/>
          </p:nvPr>
        </p:nvSpPr>
        <p:spPr/>
        <p:txBody>
          <a:bodyPr/>
          <a:lstStyle/>
          <a:p>
            <a:r>
              <a:rPr lang="nl-BE" noProof="0" dirty="0">
                <a:solidFill>
                  <a:schemeClr val="bg1"/>
                </a:solidFill>
              </a:rPr>
              <a:t>Cijfers (Vredegerecht Aalst 2)</a:t>
            </a:r>
          </a:p>
        </p:txBody>
      </p:sp>
      <p:sp>
        <p:nvSpPr>
          <p:cNvPr id="4" name="Tijdelijke aanduiding voor dianummer 3">
            <a:extLst>
              <a:ext uri="{FF2B5EF4-FFF2-40B4-BE49-F238E27FC236}">
                <a16:creationId xmlns:a16="http://schemas.microsoft.com/office/drawing/2014/main" id="{7FCEE5B8-4FAD-BB3E-32A3-52FF307D18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B9B0C7-8A7F-4538-A774-BB66D7CB9D95}" type="slidenum">
              <a:rPr kumimoji="0" lang="nl-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BE"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5" name="Afbeelding 4">
            <a:extLst>
              <a:ext uri="{FF2B5EF4-FFF2-40B4-BE49-F238E27FC236}">
                <a16:creationId xmlns:a16="http://schemas.microsoft.com/office/drawing/2014/main" id="{CB6C6712-4E4E-1163-75A0-34058267D6DC}"/>
              </a:ext>
            </a:extLst>
          </p:cNvPr>
          <p:cNvPicPr>
            <a:picLocks noChangeAspect="1"/>
          </p:cNvPicPr>
          <p:nvPr/>
        </p:nvPicPr>
        <p:blipFill>
          <a:blip r:embed="rId2"/>
          <a:stretch>
            <a:fillRect/>
          </a:stretch>
        </p:blipFill>
        <p:spPr>
          <a:xfrm>
            <a:off x="9296187" y="5935690"/>
            <a:ext cx="1926503" cy="420660"/>
          </a:xfrm>
          <a:prstGeom prst="rect">
            <a:avLst/>
          </a:prstGeom>
        </p:spPr>
      </p:pic>
      <p:sp>
        <p:nvSpPr>
          <p:cNvPr id="8" name="Tekstvak 7">
            <a:extLst>
              <a:ext uri="{FF2B5EF4-FFF2-40B4-BE49-F238E27FC236}">
                <a16:creationId xmlns:a16="http://schemas.microsoft.com/office/drawing/2014/main" id="{A6394ED6-5C1A-6A0A-549F-10E1869BB274}"/>
              </a:ext>
            </a:extLst>
          </p:cNvPr>
          <p:cNvSpPr txBox="1"/>
          <p:nvPr/>
        </p:nvSpPr>
        <p:spPr>
          <a:xfrm>
            <a:off x="838199" y="1828800"/>
            <a:ext cx="8696325" cy="369332"/>
          </a:xfrm>
          <a:prstGeom prst="rect">
            <a:avLst/>
          </a:prstGeom>
          <a:noFill/>
        </p:spPr>
        <p:txBody>
          <a:bodyPr wrap="square" rtlCol="0">
            <a:spAutoFit/>
          </a:bodyPr>
          <a:lstStyle/>
          <a:p>
            <a:r>
              <a:rPr lang="nl-BE" noProof="0" dirty="0">
                <a:solidFill>
                  <a:srgbClr val="E89900"/>
                </a:solidFill>
              </a:rPr>
              <a:t>Detail december 2025 (enkel zuivere huurzaken)</a:t>
            </a:r>
          </a:p>
        </p:txBody>
      </p:sp>
      <p:graphicFrame>
        <p:nvGraphicFramePr>
          <p:cNvPr id="3" name="Tabel 2">
            <a:extLst>
              <a:ext uri="{FF2B5EF4-FFF2-40B4-BE49-F238E27FC236}">
                <a16:creationId xmlns:a16="http://schemas.microsoft.com/office/drawing/2014/main" id="{5DA8705B-73D3-2954-1824-C84E93406AB6}"/>
              </a:ext>
            </a:extLst>
          </p:cNvPr>
          <p:cNvGraphicFramePr>
            <a:graphicFrameLocks noGrp="1"/>
          </p:cNvGraphicFramePr>
          <p:nvPr>
            <p:extLst>
              <p:ext uri="{D42A27DB-BD31-4B8C-83A1-F6EECF244321}">
                <p14:modId xmlns:p14="http://schemas.microsoft.com/office/powerpoint/2010/main" val="2897765491"/>
              </p:ext>
            </p:extLst>
          </p:nvPr>
        </p:nvGraphicFramePr>
        <p:xfrm>
          <a:off x="838199" y="2336244"/>
          <a:ext cx="8128000" cy="22250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937166871"/>
                    </a:ext>
                  </a:extLst>
                </a:gridCol>
                <a:gridCol w="4064000">
                  <a:extLst>
                    <a:ext uri="{9D8B030D-6E8A-4147-A177-3AD203B41FA5}">
                      <a16:colId xmlns:a16="http://schemas.microsoft.com/office/drawing/2014/main" val="1947704377"/>
                    </a:ext>
                  </a:extLst>
                </a:gridCol>
              </a:tblGrid>
              <a:tr h="370840">
                <a:tc>
                  <a:txBody>
                    <a:bodyPr/>
                    <a:lstStyle/>
                    <a:p>
                      <a:r>
                        <a:rPr lang="nl-BE" noProof="0" dirty="0"/>
                        <a:t>Categorie</a:t>
                      </a:r>
                    </a:p>
                  </a:txBody>
                  <a:tcPr/>
                </a:tc>
                <a:tc>
                  <a:txBody>
                    <a:bodyPr/>
                    <a:lstStyle/>
                    <a:p>
                      <a:r>
                        <a:rPr lang="nl-BE" noProof="0" dirty="0"/>
                        <a:t>Aantal</a:t>
                      </a:r>
                    </a:p>
                  </a:txBody>
                  <a:tcPr/>
                </a:tc>
                <a:extLst>
                  <a:ext uri="{0D108BD9-81ED-4DB2-BD59-A6C34878D82A}">
                    <a16:rowId xmlns:a16="http://schemas.microsoft.com/office/drawing/2014/main" val="1737698156"/>
                  </a:ext>
                </a:extLst>
              </a:tr>
              <a:tr h="370840">
                <a:tc>
                  <a:txBody>
                    <a:bodyPr/>
                    <a:lstStyle/>
                    <a:p>
                      <a:r>
                        <a:rPr lang="nl-BE" noProof="0" dirty="0"/>
                        <a:t>Ontbinding + uitzetting + tegenspraak</a:t>
                      </a:r>
                    </a:p>
                  </a:txBody>
                  <a:tcPr/>
                </a:tc>
                <a:tc>
                  <a:txBody>
                    <a:bodyPr/>
                    <a:lstStyle/>
                    <a:p>
                      <a:r>
                        <a:rPr lang="nl-BE" noProof="0" dirty="0"/>
                        <a:t>5</a:t>
                      </a:r>
                    </a:p>
                  </a:txBody>
                  <a:tcPr/>
                </a:tc>
                <a:extLst>
                  <a:ext uri="{0D108BD9-81ED-4DB2-BD59-A6C34878D82A}">
                    <a16:rowId xmlns:a16="http://schemas.microsoft.com/office/drawing/2014/main" val="3069102091"/>
                  </a:ext>
                </a:extLst>
              </a:tr>
              <a:tr h="370840">
                <a:tc>
                  <a:txBody>
                    <a:bodyPr/>
                    <a:lstStyle/>
                    <a:p>
                      <a:r>
                        <a:rPr lang="nl-BE" noProof="0" dirty="0"/>
                        <a:t>Ontbinding + uitzetting + verstek</a:t>
                      </a:r>
                    </a:p>
                  </a:txBody>
                  <a:tcPr/>
                </a:tc>
                <a:tc>
                  <a:txBody>
                    <a:bodyPr/>
                    <a:lstStyle/>
                    <a:p>
                      <a:r>
                        <a:rPr lang="nl-BE" noProof="0" dirty="0"/>
                        <a:t>2</a:t>
                      </a:r>
                    </a:p>
                  </a:txBody>
                  <a:tcPr/>
                </a:tc>
                <a:extLst>
                  <a:ext uri="{0D108BD9-81ED-4DB2-BD59-A6C34878D82A}">
                    <a16:rowId xmlns:a16="http://schemas.microsoft.com/office/drawing/2014/main" val="1213750690"/>
                  </a:ext>
                </a:extLst>
              </a:tr>
              <a:tr h="370840">
                <a:tc>
                  <a:txBody>
                    <a:bodyPr/>
                    <a:lstStyle/>
                    <a:p>
                      <a:r>
                        <a:rPr lang="nl-BE" noProof="0" dirty="0"/>
                        <a:t>Ontbinding zonder uitzetting</a:t>
                      </a:r>
                    </a:p>
                  </a:txBody>
                  <a:tcPr/>
                </a:tc>
                <a:tc>
                  <a:txBody>
                    <a:bodyPr/>
                    <a:lstStyle/>
                    <a:p>
                      <a:r>
                        <a:rPr lang="nl-BE" noProof="0" dirty="0"/>
                        <a:t>2</a:t>
                      </a:r>
                    </a:p>
                  </a:txBody>
                  <a:tcPr/>
                </a:tc>
                <a:extLst>
                  <a:ext uri="{0D108BD9-81ED-4DB2-BD59-A6C34878D82A}">
                    <a16:rowId xmlns:a16="http://schemas.microsoft.com/office/drawing/2014/main" val="2323569631"/>
                  </a:ext>
                </a:extLst>
              </a:tr>
              <a:tr h="370840">
                <a:tc>
                  <a:txBody>
                    <a:bodyPr/>
                    <a:lstStyle/>
                    <a:p>
                      <a:r>
                        <a:rPr lang="nl-BE" noProof="0" dirty="0"/>
                        <a:t>Evaluaties / conclusietermijnen / rol</a:t>
                      </a:r>
                    </a:p>
                  </a:txBody>
                  <a:tcPr/>
                </a:tc>
                <a:tc>
                  <a:txBody>
                    <a:bodyPr/>
                    <a:lstStyle/>
                    <a:p>
                      <a:r>
                        <a:rPr lang="nl-BE" noProof="0" dirty="0"/>
                        <a:t>6</a:t>
                      </a:r>
                    </a:p>
                  </a:txBody>
                  <a:tcPr/>
                </a:tc>
                <a:extLst>
                  <a:ext uri="{0D108BD9-81ED-4DB2-BD59-A6C34878D82A}">
                    <a16:rowId xmlns:a16="http://schemas.microsoft.com/office/drawing/2014/main" val="2358995030"/>
                  </a:ext>
                </a:extLst>
              </a:tr>
              <a:tr h="370840">
                <a:tc>
                  <a:txBody>
                    <a:bodyPr/>
                    <a:lstStyle/>
                    <a:p>
                      <a:r>
                        <a:rPr lang="nl-BE" noProof="0" dirty="0"/>
                        <a:t>Totaal</a:t>
                      </a:r>
                    </a:p>
                  </a:txBody>
                  <a:tcPr/>
                </a:tc>
                <a:tc>
                  <a:txBody>
                    <a:bodyPr/>
                    <a:lstStyle/>
                    <a:p>
                      <a:r>
                        <a:rPr lang="nl-BE" noProof="0" dirty="0"/>
                        <a:t>15</a:t>
                      </a:r>
                    </a:p>
                  </a:txBody>
                  <a:tcPr/>
                </a:tc>
                <a:extLst>
                  <a:ext uri="{0D108BD9-81ED-4DB2-BD59-A6C34878D82A}">
                    <a16:rowId xmlns:a16="http://schemas.microsoft.com/office/drawing/2014/main" val="3956310006"/>
                  </a:ext>
                </a:extLst>
              </a:tr>
            </a:tbl>
          </a:graphicData>
        </a:graphic>
      </p:graphicFrame>
    </p:spTree>
    <p:extLst>
      <p:ext uri="{BB962C8B-B14F-4D97-AF65-F5344CB8AC3E}">
        <p14:creationId xmlns:p14="http://schemas.microsoft.com/office/powerpoint/2010/main" val="2134588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E574E705-88D5-A81D-8D8F-CA790E2211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1D1185-3C98-37ED-F2DC-3BE0E5FB8E87}"/>
              </a:ext>
            </a:extLst>
          </p:cNvPr>
          <p:cNvSpPr>
            <a:spLocks noGrp="1"/>
          </p:cNvSpPr>
          <p:nvPr>
            <p:ph type="title"/>
          </p:nvPr>
        </p:nvSpPr>
        <p:spPr/>
        <p:txBody>
          <a:bodyPr/>
          <a:lstStyle/>
          <a:p>
            <a:r>
              <a:rPr lang="nl-BE" noProof="0" dirty="0">
                <a:solidFill>
                  <a:schemeClr val="bg1"/>
                </a:solidFill>
              </a:rPr>
              <a:t>Cijfers (Vredegerecht Aalst 2)</a:t>
            </a:r>
          </a:p>
        </p:txBody>
      </p:sp>
      <p:sp>
        <p:nvSpPr>
          <p:cNvPr id="4" name="Tijdelijke aanduiding voor dianummer 3">
            <a:extLst>
              <a:ext uri="{FF2B5EF4-FFF2-40B4-BE49-F238E27FC236}">
                <a16:creationId xmlns:a16="http://schemas.microsoft.com/office/drawing/2014/main" id="{6E69529C-6797-B97E-7E91-0041FF633C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B9B0C7-8A7F-4538-A774-BB66D7CB9D95}" type="slidenum">
              <a:rPr kumimoji="0" lang="nl-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BE"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5" name="Afbeelding 4">
            <a:extLst>
              <a:ext uri="{FF2B5EF4-FFF2-40B4-BE49-F238E27FC236}">
                <a16:creationId xmlns:a16="http://schemas.microsoft.com/office/drawing/2014/main" id="{7026C782-13DD-75C2-91D3-E4357C9ECD79}"/>
              </a:ext>
            </a:extLst>
          </p:cNvPr>
          <p:cNvPicPr>
            <a:picLocks noChangeAspect="1"/>
          </p:cNvPicPr>
          <p:nvPr/>
        </p:nvPicPr>
        <p:blipFill>
          <a:blip r:embed="rId2"/>
          <a:stretch>
            <a:fillRect/>
          </a:stretch>
        </p:blipFill>
        <p:spPr>
          <a:xfrm>
            <a:off x="9296187" y="5935690"/>
            <a:ext cx="1926503" cy="420660"/>
          </a:xfrm>
          <a:prstGeom prst="rect">
            <a:avLst/>
          </a:prstGeom>
        </p:spPr>
      </p:pic>
      <p:sp>
        <p:nvSpPr>
          <p:cNvPr id="8" name="Tekstvak 7">
            <a:extLst>
              <a:ext uri="{FF2B5EF4-FFF2-40B4-BE49-F238E27FC236}">
                <a16:creationId xmlns:a16="http://schemas.microsoft.com/office/drawing/2014/main" id="{766BC3FB-E042-EF88-B6F8-4F4750EABF42}"/>
              </a:ext>
            </a:extLst>
          </p:cNvPr>
          <p:cNvSpPr txBox="1"/>
          <p:nvPr/>
        </p:nvSpPr>
        <p:spPr>
          <a:xfrm>
            <a:off x="838199" y="1828800"/>
            <a:ext cx="8696325" cy="369332"/>
          </a:xfrm>
          <a:prstGeom prst="rect">
            <a:avLst/>
          </a:prstGeom>
          <a:noFill/>
        </p:spPr>
        <p:txBody>
          <a:bodyPr wrap="square" rtlCol="0">
            <a:spAutoFit/>
          </a:bodyPr>
          <a:lstStyle/>
          <a:p>
            <a:r>
              <a:rPr lang="nl-BE" noProof="0" dirty="0">
                <a:solidFill>
                  <a:srgbClr val="E89900"/>
                </a:solidFill>
              </a:rPr>
              <a:t>Detail januari 2026 (enkel zuivere huurzaken)</a:t>
            </a:r>
          </a:p>
        </p:txBody>
      </p:sp>
      <p:graphicFrame>
        <p:nvGraphicFramePr>
          <p:cNvPr id="3" name="Tabel 2">
            <a:extLst>
              <a:ext uri="{FF2B5EF4-FFF2-40B4-BE49-F238E27FC236}">
                <a16:creationId xmlns:a16="http://schemas.microsoft.com/office/drawing/2014/main" id="{F8EBF46E-25C7-AE38-9113-16827A64F4CE}"/>
              </a:ext>
            </a:extLst>
          </p:cNvPr>
          <p:cNvGraphicFramePr>
            <a:graphicFrameLocks noGrp="1"/>
          </p:cNvGraphicFramePr>
          <p:nvPr>
            <p:extLst>
              <p:ext uri="{D42A27DB-BD31-4B8C-83A1-F6EECF244321}">
                <p14:modId xmlns:p14="http://schemas.microsoft.com/office/powerpoint/2010/main" val="148440102"/>
              </p:ext>
            </p:extLst>
          </p:nvPr>
        </p:nvGraphicFramePr>
        <p:xfrm>
          <a:off x="838199" y="2336244"/>
          <a:ext cx="8128000" cy="25958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937166871"/>
                    </a:ext>
                  </a:extLst>
                </a:gridCol>
                <a:gridCol w="4064000">
                  <a:extLst>
                    <a:ext uri="{9D8B030D-6E8A-4147-A177-3AD203B41FA5}">
                      <a16:colId xmlns:a16="http://schemas.microsoft.com/office/drawing/2014/main" val="1947704377"/>
                    </a:ext>
                  </a:extLst>
                </a:gridCol>
              </a:tblGrid>
              <a:tr h="370840">
                <a:tc>
                  <a:txBody>
                    <a:bodyPr/>
                    <a:lstStyle/>
                    <a:p>
                      <a:r>
                        <a:rPr lang="nl-BE" noProof="0" dirty="0"/>
                        <a:t>Categorie</a:t>
                      </a:r>
                    </a:p>
                  </a:txBody>
                  <a:tcPr/>
                </a:tc>
                <a:tc>
                  <a:txBody>
                    <a:bodyPr/>
                    <a:lstStyle/>
                    <a:p>
                      <a:r>
                        <a:rPr lang="nl-BE" noProof="0" dirty="0"/>
                        <a:t>Aantal</a:t>
                      </a:r>
                    </a:p>
                  </a:txBody>
                  <a:tcPr/>
                </a:tc>
                <a:extLst>
                  <a:ext uri="{0D108BD9-81ED-4DB2-BD59-A6C34878D82A}">
                    <a16:rowId xmlns:a16="http://schemas.microsoft.com/office/drawing/2014/main" val="1737698156"/>
                  </a:ext>
                </a:extLst>
              </a:tr>
              <a:tr h="370840">
                <a:tc>
                  <a:txBody>
                    <a:bodyPr/>
                    <a:lstStyle/>
                    <a:p>
                      <a:r>
                        <a:rPr lang="nl-BE" noProof="0" dirty="0"/>
                        <a:t>Ontbinding + uitzetting + tegenspraak</a:t>
                      </a:r>
                    </a:p>
                  </a:txBody>
                  <a:tcPr/>
                </a:tc>
                <a:tc>
                  <a:txBody>
                    <a:bodyPr/>
                    <a:lstStyle/>
                    <a:p>
                      <a:r>
                        <a:rPr lang="nl-BE" noProof="0" dirty="0"/>
                        <a:t>11</a:t>
                      </a:r>
                    </a:p>
                  </a:txBody>
                  <a:tcPr/>
                </a:tc>
                <a:extLst>
                  <a:ext uri="{0D108BD9-81ED-4DB2-BD59-A6C34878D82A}">
                    <a16:rowId xmlns:a16="http://schemas.microsoft.com/office/drawing/2014/main" val="3069102091"/>
                  </a:ext>
                </a:extLst>
              </a:tr>
              <a:tr h="370840">
                <a:tc>
                  <a:txBody>
                    <a:bodyPr/>
                    <a:lstStyle/>
                    <a:p>
                      <a:r>
                        <a:rPr lang="nl-BE" noProof="0" dirty="0"/>
                        <a:t>Ontbinding + uitzetting + verstek</a:t>
                      </a:r>
                    </a:p>
                  </a:txBody>
                  <a:tcPr/>
                </a:tc>
                <a:tc>
                  <a:txBody>
                    <a:bodyPr/>
                    <a:lstStyle/>
                    <a:p>
                      <a:r>
                        <a:rPr lang="nl-BE" noProof="0" dirty="0"/>
                        <a:t>4</a:t>
                      </a:r>
                    </a:p>
                  </a:txBody>
                  <a:tcPr/>
                </a:tc>
                <a:extLst>
                  <a:ext uri="{0D108BD9-81ED-4DB2-BD59-A6C34878D82A}">
                    <a16:rowId xmlns:a16="http://schemas.microsoft.com/office/drawing/2014/main" val="1213750690"/>
                  </a:ext>
                </a:extLst>
              </a:tr>
              <a:tr h="370840">
                <a:tc>
                  <a:txBody>
                    <a:bodyPr/>
                    <a:lstStyle/>
                    <a:p>
                      <a:r>
                        <a:rPr lang="nl-BE" noProof="0" dirty="0"/>
                        <a:t>Ontbinding zonder uitzetting</a:t>
                      </a:r>
                    </a:p>
                  </a:txBody>
                  <a:tcPr/>
                </a:tc>
                <a:tc>
                  <a:txBody>
                    <a:bodyPr/>
                    <a:lstStyle/>
                    <a:p>
                      <a:r>
                        <a:rPr lang="nl-BE" noProof="0" dirty="0"/>
                        <a:t>2</a:t>
                      </a:r>
                    </a:p>
                  </a:txBody>
                  <a:tcPr/>
                </a:tc>
                <a:extLst>
                  <a:ext uri="{0D108BD9-81ED-4DB2-BD59-A6C34878D82A}">
                    <a16:rowId xmlns:a16="http://schemas.microsoft.com/office/drawing/2014/main" val="2323569631"/>
                  </a:ext>
                </a:extLst>
              </a:tr>
              <a:tr h="370840">
                <a:tc>
                  <a:txBody>
                    <a:bodyPr/>
                    <a:lstStyle/>
                    <a:p>
                      <a:r>
                        <a:rPr lang="nl-BE" noProof="0" dirty="0"/>
                        <a:t>Evaluaties / conclusietermijnen / rol</a:t>
                      </a:r>
                    </a:p>
                  </a:txBody>
                  <a:tcPr/>
                </a:tc>
                <a:tc>
                  <a:txBody>
                    <a:bodyPr/>
                    <a:lstStyle/>
                    <a:p>
                      <a:r>
                        <a:rPr lang="nl-BE" noProof="0" dirty="0"/>
                        <a:t>7</a:t>
                      </a:r>
                    </a:p>
                  </a:txBody>
                  <a:tcPr/>
                </a:tc>
                <a:extLst>
                  <a:ext uri="{0D108BD9-81ED-4DB2-BD59-A6C34878D82A}">
                    <a16:rowId xmlns:a16="http://schemas.microsoft.com/office/drawing/2014/main" val="2358995030"/>
                  </a:ext>
                </a:extLst>
              </a:tr>
              <a:tr h="370840">
                <a:tc>
                  <a:txBody>
                    <a:bodyPr/>
                    <a:lstStyle/>
                    <a:p>
                      <a:r>
                        <a:rPr lang="nl-BE" noProof="0" dirty="0"/>
                        <a:t>Onontvankelijk verzet</a:t>
                      </a:r>
                    </a:p>
                  </a:txBody>
                  <a:tcPr/>
                </a:tc>
                <a:tc>
                  <a:txBody>
                    <a:bodyPr/>
                    <a:lstStyle/>
                    <a:p>
                      <a:r>
                        <a:rPr lang="nl-BE" noProof="0" dirty="0"/>
                        <a:t>1</a:t>
                      </a:r>
                    </a:p>
                  </a:txBody>
                  <a:tcPr/>
                </a:tc>
                <a:extLst>
                  <a:ext uri="{0D108BD9-81ED-4DB2-BD59-A6C34878D82A}">
                    <a16:rowId xmlns:a16="http://schemas.microsoft.com/office/drawing/2014/main" val="390736004"/>
                  </a:ext>
                </a:extLst>
              </a:tr>
              <a:tr h="370840">
                <a:tc>
                  <a:txBody>
                    <a:bodyPr/>
                    <a:lstStyle/>
                    <a:p>
                      <a:r>
                        <a:rPr lang="nl-BE" noProof="0" dirty="0"/>
                        <a:t>Totaal</a:t>
                      </a:r>
                    </a:p>
                  </a:txBody>
                  <a:tcPr/>
                </a:tc>
                <a:tc>
                  <a:txBody>
                    <a:bodyPr/>
                    <a:lstStyle/>
                    <a:p>
                      <a:r>
                        <a:rPr lang="nl-BE" noProof="0" dirty="0"/>
                        <a:t>25</a:t>
                      </a:r>
                    </a:p>
                  </a:txBody>
                  <a:tcPr/>
                </a:tc>
                <a:extLst>
                  <a:ext uri="{0D108BD9-81ED-4DB2-BD59-A6C34878D82A}">
                    <a16:rowId xmlns:a16="http://schemas.microsoft.com/office/drawing/2014/main" val="3956310006"/>
                  </a:ext>
                </a:extLst>
              </a:tr>
            </a:tbl>
          </a:graphicData>
        </a:graphic>
      </p:graphicFrame>
    </p:spTree>
    <p:extLst>
      <p:ext uri="{BB962C8B-B14F-4D97-AF65-F5344CB8AC3E}">
        <p14:creationId xmlns:p14="http://schemas.microsoft.com/office/powerpoint/2010/main" val="666398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4FFDB97E-9176-00C6-BAED-B9DADE44A161}"/>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266421F4-0432-EE79-D56B-54C8EDAF1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B8861A0E-E1F6-33D5-C0A1-19DCC7773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82B800B9-3C89-24A7-84E5-F4D999312FCB}"/>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Cijfers gerechtsdeurwaarder</a:t>
            </a:r>
          </a:p>
        </p:txBody>
      </p:sp>
      <p:sp>
        <p:nvSpPr>
          <p:cNvPr id="3" name="Tijdelijke aanduiding voor tekst 2">
            <a:extLst>
              <a:ext uri="{FF2B5EF4-FFF2-40B4-BE49-F238E27FC236}">
                <a16:creationId xmlns:a16="http://schemas.microsoft.com/office/drawing/2014/main" id="{FD8FABD4-DE0E-6DA2-E1ED-550647ED7F60}"/>
              </a:ext>
            </a:extLst>
          </p:cNvPr>
          <p:cNvSpPr>
            <a:spLocks noGrp="1"/>
          </p:cNvSpPr>
          <p:nvPr>
            <p:ph type="body" idx="1"/>
          </p:nvPr>
        </p:nvSpPr>
        <p:spPr>
          <a:xfrm>
            <a:off x="761802" y="1792719"/>
            <a:ext cx="11060083" cy="4843236"/>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b="0" i="0" u="none" strike="noStrike" kern="1200" cap="none" spc="0" normalizeH="0" baseline="0" noProof="0" dirty="0">
                <a:ln>
                  <a:noFill/>
                </a:ln>
                <a:solidFill>
                  <a:srgbClr val="E89900"/>
                </a:solidFill>
                <a:effectLst/>
                <a:uLnTx/>
                <a:uFillTx/>
                <a:latin typeface="Aptos" panose="02110004020202020204"/>
                <a:ea typeface="+mn-ea"/>
                <a:cs typeface="+mn-cs"/>
              </a:rPr>
              <a:t>Januari 2026: 4 uithuiszettingen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BE" noProof="0" dirty="0">
                <a:solidFill>
                  <a:srgbClr val="E89900"/>
                </a:solidFill>
                <a:latin typeface="Aptos" panose="02110004020202020204"/>
              </a:rPr>
              <a:t>Februari 2026: 3 uithuiszettingen</a:t>
            </a:r>
            <a:endParaRPr kumimoji="0" lang="nl-BE" b="0" i="0" u="none" strike="noStrike" kern="1200" cap="none" spc="0" normalizeH="0" baseline="0" noProof="0" dirty="0">
              <a:ln>
                <a:noFill/>
              </a:ln>
              <a:solidFill>
                <a:srgbClr val="E89900"/>
              </a:solidFill>
              <a:effectLst/>
              <a:uLnTx/>
              <a:uFillTx/>
              <a:latin typeface="Aptos" panose="02110004020202020204"/>
              <a:ea typeface="+mn-ea"/>
              <a:cs typeface="+mn-cs"/>
            </a:endParaRP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FC006573-E18E-203E-2520-3A2E2A0B07E6}"/>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40</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1CC0A39A-0BF4-DC59-05E5-4CF31CB0D96F}"/>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3175479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733AAA84-96D5-8A0D-9E92-3B0933A09402}"/>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FDAA8CF2-E731-5E52-D326-3BFE70D462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66085B8F-7934-07FE-3E9E-53F34DE63E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67387A74-2C2E-6557-D685-B19D9613A24C}"/>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Feedback gerechtsdeurwaarder</a:t>
            </a:r>
          </a:p>
        </p:txBody>
      </p:sp>
      <p:sp>
        <p:nvSpPr>
          <p:cNvPr id="3" name="Tijdelijke aanduiding voor tekst 2">
            <a:extLst>
              <a:ext uri="{FF2B5EF4-FFF2-40B4-BE49-F238E27FC236}">
                <a16:creationId xmlns:a16="http://schemas.microsoft.com/office/drawing/2014/main" id="{A97E623C-A9BB-D3A4-388C-0BFF3C4856DF}"/>
              </a:ext>
            </a:extLst>
          </p:cNvPr>
          <p:cNvSpPr>
            <a:spLocks noGrp="1"/>
          </p:cNvSpPr>
          <p:nvPr>
            <p:ph type="body" idx="1"/>
          </p:nvPr>
        </p:nvSpPr>
        <p:spPr>
          <a:xfrm>
            <a:off x="761802" y="1792719"/>
            <a:ext cx="11060083" cy="4843236"/>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Effectieve uithuiszettingen meestal o.b.v. verstekvonnis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Betekening impliceert bijna altijd effectieve uithuiszetting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In Aalst: geen uithuiszettingen tijdens o.a. feestdagen, carnaval,…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Aanwezigen:</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Gerechtsdeurwaarder + personeel  (oplading)</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Politie</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Technische dienst gemeente</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nl-BE" sz="1600" b="0" i="0" u="none" strike="noStrike" kern="1200" cap="none" spc="0" normalizeH="0" baseline="0" noProof="0" dirty="0">
                <a:ln>
                  <a:noFill/>
                </a:ln>
                <a:solidFill>
                  <a:srgbClr val="E89900"/>
                </a:solidFill>
                <a:effectLst/>
                <a:uLnTx/>
                <a:uFillTx/>
                <a:latin typeface="Aptos" panose="02110004020202020204"/>
                <a:ea typeface="+mn-ea"/>
                <a:cs typeface="+mn-cs"/>
              </a:rPr>
              <a:t>Slotenmaker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Opslag?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Spullen met waarde? </a:t>
            </a: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C5166381-23A9-E60C-0F47-5F9DA59B667B}"/>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65ADB43E-4681-D450-492F-038439B7C76E}"/>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16383022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1013EED1-A86D-7B34-6CF6-EC814E5FD1BB}"/>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ED6CE7DB-0642-ADCD-995F-C708B2844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C728AA42-4CCB-87FF-1AAD-4432E7423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089CAE02-AEBF-9A3B-1B07-44EA713DE58F}"/>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Suggesties gerechtsdeurwaarder</a:t>
            </a:r>
          </a:p>
        </p:txBody>
      </p:sp>
      <p:sp>
        <p:nvSpPr>
          <p:cNvPr id="3" name="Tijdelijke aanduiding voor tekst 2">
            <a:extLst>
              <a:ext uri="{FF2B5EF4-FFF2-40B4-BE49-F238E27FC236}">
                <a16:creationId xmlns:a16="http://schemas.microsoft.com/office/drawing/2014/main" id="{69685675-0EDF-FA1E-D85C-304DC3A9BB98}"/>
              </a:ext>
            </a:extLst>
          </p:cNvPr>
          <p:cNvSpPr>
            <a:spLocks noGrp="1"/>
          </p:cNvSpPr>
          <p:nvPr>
            <p:ph type="body" idx="1"/>
          </p:nvPr>
        </p:nvSpPr>
        <p:spPr>
          <a:xfrm>
            <a:off x="761802" y="2523744"/>
            <a:ext cx="11060083" cy="2551176"/>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Huisbezoek maatschappelijk assistent n.a.v. de kennisgeving vordering tot uithuiszetting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Aanwezigheid sociaal dienstverlener tijdens de uithuiszetting in het bijzonder indien er minderjarige kinderen of personen met een beperking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BE" sz="2000" noProof="0" dirty="0">
                <a:solidFill>
                  <a:srgbClr val="E89900"/>
                </a:solidFill>
                <a:latin typeface="Aptos" panose="02110004020202020204"/>
              </a:rPr>
              <a:t>Uitwisseling actoren op het terrein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b="0" i="0" u="none" strike="noStrike" kern="1200" cap="none" spc="0" normalizeH="0" baseline="0" noProof="0" dirty="0">
                <a:ln>
                  <a:noFill/>
                </a:ln>
                <a:solidFill>
                  <a:srgbClr val="E89900"/>
                </a:solidFill>
                <a:effectLst/>
                <a:uLnTx/>
                <a:uFillTx/>
                <a:latin typeface="Aptos" panose="02110004020202020204"/>
                <a:ea typeface="+mn-ea"/>
                <a:cs typeface="+mn-cs"/>
              </a:rPr>
              <a:t>Overal verplichte politiebijstand</a:t>
            </a: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2181BF91-12A9-0EB7-9ABC-AD9AA8380EC8}"/>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42</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DC3F5BB3-6873-9162-F77C-F109AC9DD9F1}"/>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2931071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AD5F0EC0-376A-69A0-C3FD-37283EE8F1CF}"/>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666C8A90-9D87-D3CF-D547-020A55001844}"/>
              </a:ext>
            </a:extLst>
          </p:cNvPr>
          <p:cNvSpPr txBox="1"/>
          <p:nvPr/>
        </p:nvSpPr>
        <p:spPr>
          <a:xfrm>
            <a:off x="1524000" y="2794000"/>
            <a:ext cx="10160000" cy="861774"/>
          </a:xfrm>
          <a:prstGeom prst="rect">
            <a:avLst/>
          </a:prstGeom>
          <a:noFill/>
        </p:spPr>
        <p:txBody>
          <a:bodyPr vert="horz" rtlCol="0">
            <a:spAutoFit/>
          </a:bodyPr>
          <a:lstStyle/>
          <a:p>
            <a:r>
              <a:rPr lang="nl-BE" sz="5000" b="1" noProof="0" dirty="0">
                <a:solidFill>
                  <a:srgbClr val="FFFFFF"/>
                </a:solidFill>
              </a:rPr>
              <a:t>Vragen?</a:t>
            </a:r>
          </a:p>
        </p:txBody>
      </p:sp>
      <p:sp>
        <p:nvSpPr>
          <p:cNvPr id="3" name="Tekstvak 2">
            <a:extLst>
              <a:ext uri="{FF2B5EF4-FFF2-40B4-BE49-F238E27FC236}">
                <a16:creationId xmlns:a16="http://schemas.microsoft.com/office/drawing/2014/main" id="{CD3FA177-B3D3-E02C-C197-F94EE078DD5D}"/>
              </a:ext>
            </a:extLst>
          </p:cNvPr>
          <p:cNvSpPr txBox="1"/>
          <p:nvPr/>
        </p:nvSpPr>
        <p:spPr>
          <a:xfrm>
            <a:off x="1533728" y="3946728"/>
            <a:ext cx="10160000" cy="461665"/>
          </a:xfrm>
          <a:prstGeom prst="rect">
            <a:avLst/>
          </a:prstGeom>
          <a:noFill/>
        </p:spPr>
        <p:txBody>
          <a:bodyPr vert="horz" rtlCol="0">
            <a:spAutoFit/>
          </a:bodyPr>
          <a:lstStyle/>
          <a:p>
            <a:r>
              <a:rPr lang="nl-BE" sz="2400" noProof="0" dirty="0">
                <a:solidFill>
                  <a:srgbClr val="E89900"/>
                </a:solidFill>
              </a:rPr>
              <a:t>Contact: peter@cepa-advocaten.be</a:t>
            </a:r>
          </a:p>
        </p:txBody>
      </p:sp>
      <p:sp>
        <p:nvSpPr>
          <p:cNvPr id="4" name="Rechthoek 3">
            <a:extLst>
              <a:ext uri="{FF2B5EF4-FFF2-40B4-BE49-F238E27FC236}">
                <a16:creationId xmlns:a16="http://schemas.microsoft.com/office/drawing/2014/main" id="{1CA93387-4F52-6EAE-8DA3-EEACCD78BF99}"/>
              </a:ext>
            </a:extLst>
          </p:cNvPr>
          <p:cNvSpPr/>
          <p:nvPr/>
        </p:nvSpPr>
        <p:spPr>
          <a:xfrm>
            <a:off x="0" y="6350000"/>
            <a:ext cx="12192000" cy="101600"/>
          </a:xfrm>
          <a:prstGeom prst="rect">
            <a:avLst/>
          </a:prstGeom>
          <a:solidFill>
            <a:srgbClr val="E8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noProof="0" dirty="0"/>
          </a:p>
        </p:txBody>
      </p:sp>
      <p:pic>
        <p:nvPicPr>
          <p:cNvPr id="5" name="Afbeelding 4">
            <a:extLst>
              <a:ext uri="{FF2B5EF4-FFF2-40B4-BE49-F238E27FC236}">
                <a16:creationId xmlns:a16="http://schemas.microsoft.com/office/drawing/2014/main" id="{50E6CAD2-7F3F-27C6-0DCA-709E7C63E257}"/>
              </a:ext>
            </a:extLst>
          </p:cNvPr>
          <p:cNvPicPr>
            <a:picLocks noChangeAspect="1"/>
          </p:cNvPicPr>
          <p:nvPr/>
        </p:nvPicPr>
        <p:blipFill>
          <a:blip r:embed="rId2"/>
          <a:stretch>
            <a:fillRect/>
          </a:stretch>
        </p:blipFill>
        <p:spPr>
          <a:xfrm>
            <a:off x="9439490" y="5872843"/>
            <a:ext cx="1914310" cy="414564"/>
          </a:xfrm>
          <a:prstGeom prst="rect">
            <a:avLst/>
          </a:prstGeom>
        </p:spPr>
      </p:pic>
      <p:sp>
        <p:nvSpPr>
          <p:cNvPr id="6" name="Tijdelijke aanduiding voor dianummer 5">
            <a:extLst>
              <a:ext uri="{FF2B5EF4-FFF2-40B4-BE49-F238E27FC236}">
                <a16:creationId xmlns:a16="http://schemas.microsoft.com/office/drawing/2014/main" id="{4C9CBD44-8D99-EA2E-03AA-CEB5EFB133CF}"/>
              </a:ext>
            </a:extLst>
          </p:cNvPr>
          <p:cNvSpPr>
            <a:spLocks noGrp="1"/>
          </p:cNvSpPr>
          <p:nvPr>
            <p:ph type="sldNum" sz="quarter" idx="12"/>
          </p:nvPr>
        </p:nvSpPr>
        <p:spPr/>
        <p:txBody>
          <a:bodyPr/>
          <a:lstStyle/>
          <a:p>
            <a:fld id="{1CB9B0C7-8A7F-4538-A774-BB66D7CB9D95}" type="slidenum">
              <a:rPr lang="nl-BE" noProof="0" smtClean="0"/>
              <a:t>43</a:t>
            </a:fld>
            <a:endParaRPr lang="nl-BE" noProof="0" dirty="0"/>
          </a:p>
        </p:txBody>
      </p:sp>
    </p:spTree>
    <p:extLst>
      <p:ext uri="{BB962C8B-B14F-4D97-AF65-F5344CB8AC3E}">
        <p14:creationId xmlns:p14="http://schemas.microsoft.com/office/powerpoint/2010/main" val="3092081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23E52"/>
        </a:solidFill>
        <a:effectLst/>
      </p:bgPr>
    </p:bg>
    <p:spTree>
      <p:nvGrpSpPr>
        <p:cNvPr id="1" name="">
          <a:extLst>
            <a:ext uri="{FF2B5EF4-FFF2-40B4-BE49-F238E27FC236}">
              <a16:creationId xmlns:a16="http://schemas.microsoft.com/office/drawing/2014/main" id="{6ECB05E4-4F96-8222-6FD2-33C98C0A7F38}"/>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ACDF993-7A23-A3E4-62EA-2907EBDF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2" name="Rectangle 11">
            <a:extLst>
              <a:ext uri="{FF2B5EF4-FFF2-40B4-BE49-F238E27FC236}">
                <a16:creationId xmlns:a16="http://schemas.microsoft.com/office/drawing/2014/main" id="{88505BED-9F36-87C6-01E1-58DB44F47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CBF00EB3-96D0-25AB-A373-84903931F42B}"/>
              </a:ext>
            </a:extLst>
          </p:cNvPr>
          <p:cNvSpPr>
            <a:spLocks noGrp="1"/>
          </p:cNvSpPr>
          <p:nvPr>
            <p:ph type="title"/>
          </p:nvPr>
        </p:nvSpPr>
        <p:spPr>
          <a:xfrm>
            <a:off x="761802" y="350196"/>
            <a:ext cx="9525197" cy="1624520"/>
          </a:xfrm>
        </p:spPr>
        <p:txBody>
          <a:bodyPr vert="horz" lIns="91440" tIns="45720" rIns="91440" bIns="45720" rtlCol="0" anchor="ctr">
            <a:normAutofit/>
          </a:bodyPr>
          <a:lstStyle/>
          <a:p>
            <a:r>
              <a:rPr lang="nl-BE" sz="4000" noProof="0" dirty="0">
                <a:solidFill>
                  <a:schemeClr val="bg1"/>
                </a:solidFill>
              </a:rPr>
              <a:t>Bronnen</a:t>
            </a:r>
          </a:p>
        </p:txBody>
      </p:sp>
      <p:sp>
        <p:nvSpPr>
          <p:cNvPr id="3" name="Tijdelijke aanduiding voor tekst 2">
            <a:extLst>
              <a:ext uri="{FF2B5EF4-FFF2-40B4-BE49-F238E27FC236}">
                <a16:creationId xmlns:a16="http://schemas.microsoft.com/office/drawing/2014/main" id="{2D36BF59-0EF6-0A99-4700-6E1CA2E09BAA}"/>
              </a:ext>
            </a:extLst>
          </p:cNvPr>
          <p:cNvSpPr>
            <a:spLocks noGrp="1"/>
          </p:cNvSpPr>
          <p:nvPr>
            <p:ph type="body" idx="1"/>
          </p:nvPr>
        </p:nvSpPr>
        <p:spPr>
          <a:xfrm>
            <a:off x="761803" y="2055198"/>
            <a:ext cx="11060083" cy="4843236"/>
          </a:xfrm>
        </p:spPr>
        <p:txBody>
          <a:bodyPr vert="horz" lIns="91440" tIns="45720" rIns="91440" bIns="45720" rtlCol="0" anchor="ct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Tijdschrift Huur 2025, afl. 2, 59-67 - Timmermans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rechtsvgl</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uithuiszetting Vlaams Waals Brussels gerecht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Ger.W</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Art. 1344septies – 1 -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Ger.W</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Art. 1344septies – 4 (4 p.) - T.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Vandromme</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verzoeningsrol Vrederechter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noot bij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Vred</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Veurne 1/10/2024 (Van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Dromme</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 Tijdschrift Huur 2025, afl. 1, 36-37 - ontbinding op vordering van VME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Art. 1344bis ev.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Ger.W</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Vlaams Woninghuurdecreet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Fonds ter bestrijding van de uithuiszettingen | Vlaanderen.be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Fonds ter bestrijding van de uithuiszettingen (voor lokale besturen) | Vlaanderen.be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Fonds ter bestrijding van uithuiszetting | VVSG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https://www.vvsg.be/nieuwsoverzicht/uithuiszetting-bedreigt-nog-steeds-189-gezinnen-per-week-in-vlaanderen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Evaluatiestudie Fonds ter bestrijding van de uithuiszettingen – steunpuntwonen.be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S. WINTERS, Vlaams Woonmonitor 2021, Antwerpen/’s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Hertogenbosch</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Gompel</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&amp; </a:t>
            </a: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Svacina</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2021, 134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VLAAMSE WOONRAAD, Dak- en thuisloosheid in Vlaanderen: pistes voor een meer ‘woongericht’ beleid, Brussel, Vlaamse Woonraad, 2016, 41</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1500" b="0" i="0" u="none" strike="noStrike" kern="1200" cap="none" spc="0" normalizeH="0" baseline="0" noProof="0" dirty="0" err="1">
                <a:ln>
                  <a:noFill/>
                </a:ln>
                <a:solidFill>
                  <a:srgbClr val="E89900"/>
                </a:solidFill>
                <a:effectLst/>
                <a:uLnTx/>
                <a:uFillTx/>
                <a:latin typeface="Aptos" panose="02110004020202020204"/>
                <a:ea typeface="+mn-ea"/>
                <a:cs typeface="+mn-cs"/>
              </a:rPr>
              <a:t>Parl.St</a:t>
            </a:r>
            <a:r>
              <a:rPr kumimoji="0" lang="nl-BE" sz="1500" b="0" i="0" u="none" strike="noStrike" kern="1200" cap="none" spc="0" normalizeH="0" baseline="0" noProof="0" dirty="0">
                <a:ln>
                  <a:noFill/>
                </a:ln>
                <a:solidFill>
                  <a:srgbClr val="E89900"/>
                </a:solidFill>
                <a:effectLst/>
                <a:uLnTx/>
                <a:uFillTx/>
                <a:latin typeface="Aptos" panose="02110004020202020204"/>
                <a:ea typeface="+mn-ea"/>
                <a:cs typeface="+mn-cs"/>
              </a:rPr>
              <a:t>. Kamer 1996-97, nr. 1157/1, 6-7</a:t>
            </a:r>
          </a:p>
          <a:p>
            <a:pPr marL="0" indent="0">
              <a:lnSpc>
                <a:spcPct val="100000"/>
              </a:lnSpc>
              <a:spcBef>
                <a:spcPts val="0"/>
              </a:spcBef>
              <a:buNone/>
              <a:defRPr/>
            </a:pPr>
            <a:endParaRPr kumimoji="0" lang="nl-BE" sz="2400" b="0" i="0" u="none" strike="noStrike" kern="1200" cap="none" spc="0" normalizeH="0" baseline="0" noProof="0" dirty="0">
              <a:ln>
                <a:noFill/>
              </a:ln>
              <a:solidFill>
                <a:srgbClr val="E89900"/>
              </a:solidFill>
              <a:effectLst/>
              <a:uLnTx/>
              <a:uFillTx/>
              <a:latin typeface="Aptos" panose="02110004020202020204"/>
              <a:ea typeface="+mn-ea"/>
              <a:cs typeface="+mn-cs"/>
            </a:endParaRPr>
          </a:p>
        </p:txBody>
      </p:sp>
      <p:sp>
        <p:nvSpPr>
          <p:cNvPr id="4" name="Tijdelijke aanduiding voor dianummer 3">
            <a:extLst>
              <a:ext uri="{FF2B5EF4-FFF2-40B4-BE49-F238E27FC236}">
                <a16:creationId xmlns:a16="http://schemas.microsoft.com/office/drawing/2014/main" id="{2E68A1A6-381C-1C94-2FE4-9DF657C2C29A}"/>
              </a:ext>
            </a:extLst>
          </p:cNvPr>
          <p:cNvSpPr>
            <a:spLocks noGrp="1"/>
          </p:cNvSpPr>
          <p:nvPr>
            <p:ph type="sldNum" sz="quarter" idx="12"/>
          </p:nvPr>
        </p:nvSpPr>
        <p:spPr>
          <a:xfrm>
            <a:off x="8732520" y="6356350"/>
            <a:ext cx="32004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CB9B0C7-8A7F-4538-A774-BB66D7CB9D95}" type="slidenum">
              <a:rPr kumimoji="0" lang="nl-BE"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44</a:t>
            </a:fld>
            <a:endParaRPr kumimoji="0" lang="nl-BE"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4523844A-2828-CCB0-4180-783B85235B2C}"/>
              </a:ext>
            </a:extLst>
          </p:cNvPr>
          <p:cNvPicPr>
            <a:picLocks noChangeAspect="1"/>
          </p:cNvPicPr>
          <p:nvPr/>
        </p:nvPicPr>
        <p:blipFill>
          <a:blip r:embed="rId3"/>
          <a:stretch>
            <a:fillRect/>
          </a:stretch>
        </p:blipFill>
        <p:spPr>
          <a:xfrm>
            <a:off x="9901480" y="5932205"/>
            <a:ext cx="1920406" cy="414564"/>
          </a:xfrm>
          <a:prstGeom prst="rect">
            <a:avLst/>
          </a:prstGeom>
        </p:spPr>
      </p:pic>
    </p:spTree>
    <p:extLst>
      <p:ext uri="{BB962C8B-B14F-4D97-AF65-F5344CB8AC3E}">
        <p14:creationId xmlns:p14="http://schemas.microsoft.com/office/powerpoint/2010/main" val="2006403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504</TotalTime>
  <Words>2583</Words>
  <Application>Microsoft Office PowerPoint</Application>
  <PresentationFormat>Breedbeeld</PresentationFormat>
  <Paragraphs>525</Paragraphs>
  <Slides>44</Slides>
  <Notes>22</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44</vt:i4>
      </vt:variant>
    </vt:vector>
  </HeadingPairs>
  <TitlesOfParts>
    <vt:vector size="51" baseType="lpstr">
      <vt:lpstr>Aptos</vt:lpstr>
      <vt:lpstr>Aptos Display</vt:lpstr>
      <vt:lpstr>Arial</vt:lpstr>
      <vt:lpstr>Calibri</vt:lpstr>
      <vt:lpstr>Times New Roman</vt:lpstr>
      <vt:lpstr>Wingdings</vt:lpstr>
      <vt:lpstr>Kantoorthema</vt:lpstr>
      <vt:lpstr>PowerPoint-presentatie</vt:lpstr>
      <vt:lpstr>Overzicht</vt:lpstr>
      <vt:lpstr>Toepasselijke wetgeving</vt:lpstr>
      <vt:lpstr>Definitie uithuiszetting</vt:lpstr>
      <vt:lpstr>3 types uithuiszetting </vt:lpstr>
      <vt:lpstr>Uithuiszetting en dakloosheid</vt:lpstr>
      <vt:lpstr>Uithuiszetting en EVRM</vt:lpstr>
      <vt:lpstr>De gerechtelijke uithuiszetting</vt:lpstr>
      <vt:lpstr>Redenen tot uithuiszetting</vt:lpstr>
      <vt:lpstr>Verloop procedure: 2 pistes </vt:lpstr>
      <vt:lpstr>Verloop procedure: rol OCMW</vt:lpstr>
      <vt:lpstr>Verloop procedure: wat met de inboedel?</vt:lpstr>
      <vt:lpstr>Informatieblad</vt:lpstr>
      <vt:lpstr>Verloop procedure &amp; Kosten</vt:lpstr>
      <vt:lpstr>Verloop procedure &amp; Kosten</vt:lpstr>
      <vt:lpstr>Verloop procedure &amp; Kosten</vt:lpstr>
      <vt:lpstr>Kostenplaatje: cijfervoorbeelden</vt:lpstr>
      <vt:lpstr>Kostenplaatje: cijfervoorbeelden</vt:lpstr>
      <vt:lpstr>Kostenplaatje: cijfervoorbeelden</vt:lpstr>
      <vt:lpstr>Kostenplaatje: cijfervoorbeelden</vt:lpstr>
      <vt:lpstr>Kostenplaatje: cijfervoorbeelden</vt:lpstr>
      <vt:lpstr>Kostenplaatje: cijfervoorbeelden</vt:lpstr>
      <vt:lpstr>Kostenplaatje: cijfervoorbeelden</vt:lpstr>
      <vt:lpstr>Uithuiszettingen vermijden </vt:lpstr>
      <vt:lpstr>Fonds ter bestrijding van de uithuiszettingen (FBU)</vt:lpstr>
      <vt:lpstr>Fonds ter bestrijding van de uithuiszettingen (FBU)</vt:lpstr>
      <vt:lpstr>Fonds ter bestrijding van de uithuiszettingen (FBU)</vt:lpstr>
      <vt:lpstr>Fonds ter bestrijding van de uithuiszettingen (FBU)</vt:lpstr>
      <vt:lpstr>Fonds ter bestrijding van de uithuiszettingen (FBU)</vt:lpstr>
      <vt:lpstr>Fonds ter bestrijding van de uithuiszettingen (FBU)</vt:lpstr>
      <vt:lpstr>Voorbeeld </vt:lpstr>
      <vt:lpstr>Fonds ter bestrijding van de uithuiszettingen (FBU)</vt:lpstr>
      <vt:lpstr>Andere oplossingen? </vt:lpstr>
      <vt:lpstr>Cijfers (algemeen)</vt:lpstr>
      <vt:lpstr>Cijfers (Vredegerecht Aalst 2)</vt:lpstr>
      <vt:lpstr>Cijfers (Vredegerecht Aalst 2)</vt:lpstr>
      <vt:lpstr>Cijfers (Vredegerecht Aalst 2)</vt:lpstr>
      <vt:lpstr>Cijfers (Vredegerecht Aalst 2)</vt:lpstr>
      <vt:lpstr>Cijfers (Vredegerecht Aalst 2)</vt:lpstr>
      <vt:lpstr>Cijfers gerechtsdeurwaarder</vt:lpstr>
      <vt:lpstr>Feedback gerechtsdeurwaarder</vt:lpstr>
      <vt:lpstr>Suggesties gerechtsdeurwaarder</vt:lpstr>
      <vt:lpstr>PowerPoint-presentatie</vt:lpstr>
      <vt:lpstr>Bronnen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 Romanus | CEPA Advocaten</dc:creator>
  <cp:lastModifiedBy>Peter Van Der Eecken | CEPA Advocaten</cp:lastModifiedBy>
  <cp:revision>32</cp:revision>
  <cp:lastPrinted>2026-03-16T16:36:36Z</cp:lastPrinted>
  <dcterms:created xsi:type="dcterms:W3CDTF">2026-03-05T16:45:22Z</dcterms:created>
  <dcterms:modified xsi:type="dcterms:W3CDTF">2026-03-16T16:36:37Z</dcterms:modified>
</cp:coreProperties>
</file>