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7" r:id="rId2"/>
    <p:sldId id="285" r:id="rId3"/>
    <p:sldId id="286" r:id="rId4"/>
    <p:sldId id="287" r:id="rId5"/>
    <p:sldId id="288" r:id="rId6"/>
    <p:sldId id="289" r:id="rId7"/>
    <p:sldId id="291" r:id="rId8"/>
    <p:sldId id="292" r:id="rId9"/>
    <p:sldId id="293" r:id="rId10"/>
    <p:sldId id="294" r:id="rId11"/>
    <p:sldId id="295" r:id="rId12"/>
    <p:sldId id="296" r:id="rId13"/>
    <p:sldId id="301" r:id="rId14"/>
    <p:sldId id="297" r:id="rId15"/>
    <p:sldId id="302" r:id="rId16"/>
    <p:sldId id="303" r:id="rId17"/>
    <p:sldId id="298" r:id="rId18"/>
    <p:sldId id="304" r:id="rId19"/>
    <p:sldId id="299" r:id="rId20"/>
    <p:sldId id="306" r:id="rId21"/>
    <p:sldId id="307" r:id="rId22"/>
    <p:sldId id="305" r:id="rId23"/>
    <p:sldId id="300" r:id="rId24"/>
    <p:sldId id="308" r:id="rId25"/>
    <p:sldId id="309" r:id="rId26"/>
    <p:sldId id="310" r:id="rId27"/>
    <p:sldId id="311" r:id="rId28"/>
    <p:sldId id="312" r:id="rId29"/>
    <p:sldId id="263" r:id="rId30"/>
    <p:sldId id="260" r:id="rId31"/>
  </p:sldIdLst>
  <p:sldSz cx="12192000" cy="6858000"/>
  <p:notesSz cx="6858000" cy="9144000"/>
  <p:custDataLst>
    <p:tags r:id="rId33"/>
  </p:custData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BE0"/>
    <a:srgbClr val="E3E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406" autoAdjust="0"/>
  </p:normalViewPr>
  <p:slideViewPr>
    <p:cSldViewPr snapToGrid="0" showGuides="1">
      <p:cViewPr varScale="1">
        <p:scale>
          <a:sx n="79" d="100"/>
          <a:sy n="79" d="100"/>
        </p:scale>
        <p:origin x="802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6F279-5B08-49C8-9608-2CCB0B0A241A}" type="datetimeFigureOut">
              <a:rPr lang="nl-BE" smtClean="0"/>
              <a:t>16/03/2026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585A2-F737-46F2-95FB-25C1221506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26993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0968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654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120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6972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FBA7-0409-DAC0-ED06-D7589855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F4DE55-3B60-2298-43C8-98EEE5AD7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96AB0B1-2685-805C-23D1-42BCF18A0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66FA358-1016-3697-627C-10AFA692A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0067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3721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9000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FF70-CC0A-CF55-4B11-108FD737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19292E2-FC9C-E69D-5A76-4ADFDD3BE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CA753B8-153C-E374-1A57-FD14C73AE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39CB97-82E3-7F34-5F80-AF36DDC14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5803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0CE8-F84D-1313-3AC4-8451B74F9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302FB71-A4CE-1F54-3809-EDE90D580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D314C16-8007-1CAA-404D-BDCEE46E6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F361C5-6C63-ED75-88E2-33CD8636D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4009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A60E5-795C-ED74-D65A-4E635AD07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F08068C-0594-01DD-7780-5590369A1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F1693D7-600B-3800-CE76-FAF38D0E2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03C89E-FD2F-1594-09E6-93DB5341F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1262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8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12A6D-6671-680A-38A3-56C174D45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920D237-4249-6EB4-15D1-A2C8FC3B9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5C626C-BF55-C0C7-E209-62A4E7CC2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1570CC5-5079-C2BD-F66C-D60014BBD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585A2-F737-46F2-95FB-25C122150621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652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zonder foto licht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701BC08-001F-77C3-F41C-0C125F3909C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E3E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8E3E29B-96C3-42C9-B000-A6738A0BEE3F}"/>
              </a:ext>
            </a:extLst>
          </p:cNvPr>
          <p:cNvSpPr/>
          <p:nvPr userDrawn="1"/>
        </p:nvSpPr>
        <p:spPr>
          <a:xfrm>
            <a:off x="1" y="3426970"/>
            <a:ext cx="12197948" cy="3431029"/>
          </a:xfrm>
          <a:custGeom>
            <a:avLst/>
            <a:gdLst>
              <a:gd name="connsiteX0" fmla="*/ 0 w 9144000"/>
              <a:gd name="connsiteY0" fmla="*/ 0 h 1408302"/>
              <a:gd name="connsiteX1" fmla="*/ 9144000 w 9144000"/>
              <a:gd name="connsiteY1" fmla="*/ 0 h 1408302"/>
              <a:gd name="connsiteX2" fmla="*/ 9144000 w 9144000"/>
              <a:gd name="connsiteY2" fmla="*/ 1408302 h 1408302"/>
              <a:gd name="connsiteX3" fmla="*/ 0 w 9144000"/>
              <a:gd name="connsiteY3" fmla="*/ 1408302 h 1408302"/>
              <a:gd name="connsiteX4" fmla="*/ 0 w 9144000"/>
              <a:gd name="connsiteY4" fmla="*/ 0 h 1408302"/>
              <a:gd name="connsiteX0" fmla="*/ 0 w 9149317"/>
              <a:gd name="connsiteY0" fmla="*/ 1956391 h 3364693"/>
              <a:gd name="connsiteX1" fmla="*/ 9149317 w 9149317"/>
              <a:gd name="connsiteY1" fmla="*/ 0 h 3364693"/>
              <a:gd name="connsiteX2" fmla="*/ 9144000 w 9149317"/>
              <a:gd name="connsiteY2" fmla="*/ 3364693 h 3364693"/>
              <a:gd name="connsiteX3" fmla="*/ 0 w 9149317"/>
              <a:gd name="connsiteY3" fmla="*/ 3364693 h 3364693"/>
              <a:gd name="connsiteX4" fmla="*/ 0 w 9149317"/>
              <a:gd name="connsiteY4" fmla="*/ 1956391 h 3364693"/>
              <a:gd name="connsiteX0" fmla="*/ 0 w 9144511"/>
              <a:gd name="connsiteY0" fmla="*/ 2397331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2397331 h 3805633"/>
              <a:gd name="connsiteX0" fmla="*/ 0 w 9144511"/>
              <a:gd name="connsiteY0" fmla="*/ 1961112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1961112 h 3805633"/>
              <a:gd name="connsiteX0" fmla="*/ 0 w 9148461"/>
              <a:gd name="connsiteY0" fmla="*/ 2402854 h 4247375"/>
              <a:gd name="connsiteX1" fmla="*/ 9148461 w 9148461"/>
              <a:gd name="connsiteY1" fmla="*/ 0 h 4247375"/>
              <a:gd name="connsiteX2" fmla="*/ 9144000 w 9148461"/>
              <a:gd name="connsiteY2" fmla="*/ 4247375 h 4247375"/>
              <a:gd name="connsiteX3" fmla="*/ 0 w 9148461"/>
              <a:gd name="connsiteY3" fmla="*/ 4247375 h 4247375"/>
              <a:gd name="connsiteX4" fmla="*/ 0 w 9148461"/>
              <a:gd name="connsiteY4" fmla="*/ 2402854 h 424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1" h="4247375">
                <a:moveTo>
                  <a:pt x="0" y="2402854"/>
                </a:moveTo>
                <a:lnTo>
                  <a:pt x="9148461" y="0"/>
                </a:lnTo>
                <a:cubicBezTo>
                  <a:pt x="9146689" y="1121564"/>
                  <a:pt x="9145772" y="3125811"/>
                  <a:pt x="9144000" y="4247375"/>
                </a:cubicBezTo>
                <a:lnTo>
                  <a:pt x="0" y="4247375"/>
                </a:lnTo>
                <a:lnTo>
                  <a:pt x="0" y="24028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7F53CE9-7718-45B9-B852-37479363D04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200" y="2663893"/>
            <a:ext cx="9916800" cy="11520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3DEA7C3-7C31-412A-959B-2ECAC8345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0" y="1466472"/>
            <a:ext cx="9600000" cy="1152000"/>
          </a:xfrm>
        </p:spPr>
        <p:txBody>
          <a:bodyPr anchor="b" anchorCtr="0">
            <a:normAutofit/>
          </a:bodyPr>
          <a:lstStyle>
            <a:lvl1pPr algn="l">
              <a:defRPr sz="4000" b="1"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F0A344A-6E3C-40DE-BBD2-6C055E69DA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200" y="4140000"/>
            <a:ext cx="4012800" cy="396000"/>
          </a:xfr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</a:lstStyle>
          <a:p>
            <a:pPr lvl="0"/>
            <a:r>
              <a:rPr lang="nl-BE" dirty="0"/>
              <a:t>DD/MM/JJJJ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3C2DF363-4161-4C48-AD49-110F9644DADE}"/>
              </a:ext>
            </a:extLst>
          </p:cNvPr>
          <p:cNvSpPr txBox="1"/>
          <p:nvPr userDrawn="1"/>
        </p:nvSpPr>
        <p:spPr>
          <a:xfrm>
            <a:off x="8998497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8653A2D-0C72-471E-B621-27E0F84A4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0" y="5727271"/>
            <a:ext cx="1557531" cy="67056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4B3BB13-E500-4722-9AFF-463AA1D8E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1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zonder foto donker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6AA429AD-6C61-4E94-882C-B755974732A7}"/>
              </a:ext>
            </a:extLst>
          </p:cNvPr>
          <p:cNvSpPr/>
          <p:nvPr userDrawn="1"/>
        </p:nvSpPr>
        <p:spPr>
          <a:xfrm>
            <a:off x="0" y="0"/>
            <a:ext cx="12192000" cy="54413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8E3E29B-96C3-42C9-B000-A6738A0BEE3F}"/>
              </a:ext>
            </a:extLst>
          </p:cNvPr>
          <p:cNvSpPr/>
          <p:nvPr userDrawn="1"/>
        </p:nvSpPr>
        <p:spPr>
          <a:xfrm>
            <a:off x="1" y="3426970"/>
            <a:ext cx="12197948" cy="3431029"/>
          </a:xfrm>
          <a:custGeom>
            <a:avLst/>
            <a:gdLst>
              <a:gd name="connsiteX0" fmla="*/ 0 w 9144000"/>
              <a:gd name="connsiteY0" fmla="*/ 0 h 1408302"/>
              <a:gd name="connsiteX1" fmla="*/ 9144000 w 9144000"/>
              <a:gd name="connsiteY1" fmla="*/ 0 h 1408302"/>
              <a:gd name="connsiteX2" fmla="*/ 9144000 w 9144000"/>
              <a:gd name="connsiteY2" fmla="*/ 1408302 h 1408302"/>
              <a:gd name="connsiteX3" fmla="*/ 0 w 9144000"/>
              <a:gd name="connsiteY3" fmla="*/ 1408302 h 1408302"/>
              <a:gd name="connsiteX4" fmla="*/ 0 w 9144000"/>
              <a:gd name="connsiteY4" fmla="*/ 0 h 1408302"/>
              <a:gd name="connsiteX0" fmla="*/ 0 w 9149317"/>
              <a:gd name="connsiteY0" fmla="*/ 1956391 h 3364693"/>
              <a:gd name="connsiteX1" fmla="*/ 9149317 w 9149317"/>
              <a:gd name="connsiteY1" fmla="*/ 0 h 3364693"/>
              <a:gd name="connsiteX2" fmla="*/ 9144000 w 9149317"/>
              <a:gd name="connsiteY2" fmla="*/ 3364693 h 3364693"/>
              <a:gd name="connsiteX3" fmla="*/ 0 w 9149317"/>
              <a:gd name="connsiteY3" fmla="*/ 3364693 h 3364693"/>
              <a:gd name="connsiteX4" fmla="*/ 0 w 9149317"/>
              <a:gd name="connsiteY4" fmla="*/ 1956391 h 3364693"/>
              <a:gd name="connsiteX0" fmla="*/ 0 w 9144511"/>
              <a:gd name="connsiteY0" fmla="*/ 2397331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2397331 h 3805633"/>
              <a:gd name="connsiteX0" fmla="*/ 0 w 9144511"/>
              <a:gd name="connsiteY0" fmla="*/ 1961112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1961112 h 3805633"/>
              <a:gd name="connsiteX0" fmla="*/ 0 w 9148461"/>
              <a:gd name="connsiteY0" fmla="*/ 2402854 h 4247375"/>
              <a:gd name="connsiteX1" fmla="*/ 9148461 w 9148461"/>
              <a:gd name="connsiteY1" fmla="*/ 0 h 4247375"/>
              <a:gd name="connsiteX2" fmla="*/ 9144000 w 9148461"/>
              <a:gd name="connsiteY2" fmla="*/ 4247375 h 4247375"/>
              <a:gd name="connsiteX3" fmla="*/ 0 w 9148461"/>
              <a:gd name="connsiteY3" fmla="*/ 4247375 h 4247375"/>
              <a:gd name="connsiteX4" fmla="*/ 0 w 9148461"/>
              <a:gd name="connsiteY4" fmla="*/ 2402854 h 424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1" h="4247375">
                <a:moveTo>
                  <a:pt x="0" y="2402854"/>
                </a:moveTo>
                <a:lnTo>
                  <a:pt x="9148461" y="0"/>
                </a:lnTo>
                <a:cubicBezTo>
                  <a:pt x="9146689" y="1121564"/>
                  <a:pt x="9145772" y="3125811"/>
                  <a:pt x="9144000" y="4247375"/>
                </a:cubicBezTo>
                <a:lnTo>
                  <a:pt x="0" y="4247375"/>
                </a:lnTo>
                <a:lnTo>
                  <a:pt x="0" y="24028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7F53CE9-7718-45B9-B852-37479363D04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200" y="2663893"/>
            <a:ext cx="9916800" cy="11520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3DEA7C3-7C31-412A-959B-2ECAC8345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0" y="1466472"/>
            <a:ext cx="9600000" cy="1152000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F0A344A-6E3C-40DE-BBD2-6C055E69DA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200" y="4140000"/>
            <a:ext cx="4012800" cy="396000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BE" dirty="0"/>
              <a:t>DD/MM/JJJJ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E036177-8869-4847-B17C-67526B7A14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FC04097-D57A-49B3-8389-825A9A8EBB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CACC686B-F14E-F710-3439-564558620AF6}"/>
              </a:ext>
            </a:extLst>
          </p:cNvPr>
          <p:cNvSpPr txBox="1"/>
          <p:nvPr userDrawn="1"/>
        </p:nvSpPr>
        <p:spPr>
          <a:xfrm>
            <a:off x="8998498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41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met beeld - titel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4CEAAE9-CFBB-4AAC-9B92-5769A985DB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5947" y="0"/>
            <a:ext cx="12197947" cy="5387898"/>
          </a:xfrm>
          <a:custGeom>
            <a:avLst/>
            <a:gdLst>
              <a:gd name="connsiteX0" fmla="*/ 0 w 9144000"/>
              <a:gd name="connsiteY0" fmla="*/ 0 h 5410200"/>
              <a:gd name="connsiteX1" fmla="*/ 9144000 w 9144000"/>
              <a:gd name="connsiteY1" fmla="*/ 0 h 5410200"/>
              <a:gd name="connsiteX2" fmla="*/ 9144000 w 9144000"/>
              <a:gd name="connsiteY2" fmla="*/ 5410200 h 5410200"/>
              <a:gd name="connsiteX3" fmla="*/ 0 w 9144000"/>
              <a:gd name="connsiteY3" fmla="*/ 5410200 h 5410200"/>
              <a:gd name="connsiteX4" fmla="*/ 0 w 9144000"/>
              <a:gd name="connsiteY4" fmla="*/ 0 h 5410200"/>
              <a:gd name="connsiteX0" fmla="*/ 0 w 9144000"/>
              <a:gd name="connsiteY0" fmla="*/ 0 h 5410200"/>
              <a:gd name="connsiteX1" fmla="*/ 9144000 w 9144000"/>
              <a:gd name="connsiteY1" fmla="*/ 0 h 5410200"/>
              <a:gd name="connsiteX2" fmla="*/ 9144000 w 9144000"/>
              <a:gd name="connsiteY2" fmla="*/ 3438664 h 5410200"/>
              <a:gd name="connsiteX3" fmla="*/ 0 w 9144000"/>
              <a:gd name="connsiteY3" fmla="*/ 5410200 h 5410200"/>
              <a:gd name="connsiteX4" fmla="*/ 0 w 9144000"/>
              <a:gd name="connsiteY4" fmla="*/ 0 h 5410200"/>
              <a:gd name="connsiteX0" fmla="*/ 4460 w 9148460"/>
              <a:gd name="connsiteY0" fmla="*/ 0 h 5387898"/>
              <a:gd name="connsiteX1" fmla="*/ 9148460 w 9148460"/>
              <a:gd name="connsiteY1" fmla="*/ 0 h 5387898"/>
              <a:gd name="connsiteX2" fmla="*/ 9148460 w 9148460"/>
              <a:gd name="connsiteY2" fmla="*/ 3438664 h 5387898"/>
              <a:gd name="connsiteX3" fmla="*/ 0 w 9148460"/>
              <a:gd name="connsiteY3" fmla="*/ 5387898 h 5387898"/>
              <a:gd name="connsiteX4" fmla="*/ 4460 w 9148460"/>
              <a:gd name="connsiteY4" fmla="*/ 0 h 538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0" h="5387898">
                <a:moveTo>
                  <a:pt x="4460" y="0"/>
                </a:moveTo>
                <a:lnTo>
                  <a:pt x="9148460" y="0"/>
                </a:lnTo>
                <a:lnTo>
                  <a:pt x="9148460" y="3438664"/>
                </a:lnTo>
                <a:lnTo>
                  <a:pt x="0" y="5387898"/>
                </a:lnTo>
                <a:cubicBezTo>
                  <a:pt x="1487" y="3591932"/>
                  <a:pt x="2973" y="1795966"/>
                  <a:pt x="4460" y="0"/>
                </a:cubicBezTo>
                <a:close/>
              </a:path>
            </a:pathLst>
          </a:custGeo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afbeelding in via pictogram in het midden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8E3E29B-96C3-42C9-B000-A6738A0BEE3F}"/>
              </a:ext>
            </a:extLst>
          </p:cNvPr>
          <p:cNvSpPr/>
          <p:nvPr userDrawn="1"/>
        </p:nvSpPr>
        <p:spPr>
          <a:xfrm>
            <a:off x="1" y="3426970"/>
            <a:ext cx="12197948" cy="3431029"/>
          </a:xfrm>
          <a:custGeom>
            <a:avLst/>
            <a:gdLst>
              <a:gd name="connsiteX0" fmla="*/ 0 w 9144000"/>
              <a:gd name="connsiteY0" fmla="*/ 0 h 1408302"/>
              <a:gd name="connsiteX1" fmla="*/ 9144000 w 9144000"/>
              <a:gd name="connsiteY1" fmla="*/ 0 h 1408302"/>
              <a:gd name="connsiteX2" fmla="*/ 9144000 w 9144000"/>
              <a:gd name="connsiteY2" fmla="*/ 1408302 h 1408302"/>
              <a:gd name="connsiteX3" fmla="*/ 0 w 9144000"/>
              <a:gd name="connsiteY3" fmla="*/ 1408302 h 1408302"/>
              <a:gd name="connsiteX4" fmla="*/ 0 w 9144000"/>
              <a:gd name="connsiteY4" fmla="*/ 0 h 1408302"/>
              <a:gd name="connsiteX0" fmla="*/ 0 w 9149317"/>
              <a:gd name="connsiteY0" fmla="*/ 1956391 h 3364693"/>
              <a:gd name="connsiteX1" fmla="*/ 9149317 w 9149317"/>
              <a:gd name="connsiteY1" fmla="*/ 0 h 3364693"/>
              <a:gd name="connsiteX2" fmla="*/ 9144000 w 9149317"/>
              <a:gd name="connsiteY2" fmla="*/ 3364693 h 3364693"/>
              <a:gd name="connsiteX3" fmla="*/ 0 w 9149317"/>
              <a:gd name="connsiteY3" fmla="*/ 3364693 h 3364693"/>
              <a:gd name="connsiteX4" fmla="*/ 0 w 9149317"/>
              <a:gd name="connsiteY4" fmla="*/ 1956391 h 3364693"/>
              <a:gd name="connsiteX0" fmla="*/ 0 w 9144511"/>
              <a:gd name="connsiteY0" fmla="*/ 2397331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2397331 h 3805633"/>
              <a:gd name="connsiteX0" fmla="*/ 0 w 9144511"/>
              <a:gd name="connsiteY0" fmla="*/ 1961112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1961112 h 3805633"/>
              <a:gd name="connsiteX0" fmla="*/ 0 w 9148461"/>
              <a:gd name="connsiteY0" fmla="*/ 2402854 h 4247375"/>
              <a:gd name="connsiteX1" fmla="*/ 9148461 w 9148461"/>
              <a:gd name="connsiteY1" fmla="*/ 0 h 4247375"/>
              <a:gd name="connsiteX2" fmla="*/ 9144000 w 9148461"/>
              <a:gd name="connsiteY2" fmla="*/ 4247375 h 4247375"/>
              <a:gd name="connsiteX3" fmla="*/ 0 w 9148461"/>
              <a:gd name="connsiteY3" fmla="*/ 4247375 h 4247375"/>
              <a:gd name="connsiteX4" fmla="*/ 0 w 9148461"/>
              <a:gd name="connsiteY4" fmla="*/ 2402854 h 424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1" h="4247375">
                <a:moveTo>
                  <a:pt x="0" y="2402854"/>
                </a:moveTo>
                <a:lnTo>
                  <a:pt x="9148461" y="0"/>
                </a:lnTo>
                <a:cubicBezTo>
                  <a:pt x="9146689" y="1121564"/>
                  <a:pt x="9145772" y="3125811"/>
                  <a:pt x="9144000" y="4247375"/>
                </a:cubicBezTo>
                <a:lnTo>
                  <a:pt x="0" y="4247375"/>
                </a:lnTo>
                <a:lnTo>
                  <a:pt x="0" y="24028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7F53CE9-7718-45B9-B852-37479363D04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88655" y="5065662"/>
            <a:ext cx="7660144" cy="541968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43DEA7C3-7C31-412A-959B-2ECAC8345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0289" y="4454776"/>
            <a:ext cx="6558510" cy="602167"/>
          </a:xfrm>
        </p:spPr>
        <p:txBody>
          <a:bodyPr lIns="0" tIns="0" rIns="0" bIns="0" anchor="b" anchorCtr="0">
            <a:normAutofit/>
          </a:bodyPr>
          <a:lstStyle>
            <a:lvl1pPr algn="r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F0A344A-6E3C-40DE-BBD2-6C055E69DA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52799" y="5605832"/>
            <a:ext cx="3695999" cy="396000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BE" dirty="0"/>
              <a:t>DD/MM/JJJJ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2EA9145-8256-4ACF-B60C-FAFDC1990E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2D0220D-91E0-4BE3-8F59-C422DF9036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760F4A9-211B-986A-3E48-97BD85705B21}"/>
              </a:ext>
            </a:extLst>
          </p:cNvPr>
          <p:cNvSpPr txBox="1"/>
          <p:nvPr userDrawn="1"/>
        </p:nvSpPr>
        <p:spPr>
          <a:xfrm>
            <a:off x="8998498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1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met beeld - titel op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84CEAAE9-CFBB-4AAC-9B92-5769A985DB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5947" y="0"/>
            <a:ext cx="12197947" cy="5387898"/>
          </a:xfrm>
          <a:custGeom>
            <a:avLst/>
            <a:gdLst>
              <a:gd name="connsiteX0" fmla="*/ 0 w 9144000"/>
              <a:gd name="connsiteY0" fmla="*/ 0 h 5410200"/>
              <a:gd name="connsiteX1" fmla="*/ 9144000 w 9144000"/>
              <a:gd name="connsiteY1" fmla="*/ 0 h 5410200"/>
              <a:gd name="connsiteX2" fmla="*/ 9144000 w 9144000"/>
              <a:gd name="connsiteY2" fmla="*/ 5410200 h 5410200"/>
              <a:gd name="connsiteX3" fmla="*/ 0 w 9144000"/>
              <a:gd name="connsiteY3" fmla="*/ 5410200 h 5410200"/>
              <a:gd name="connsiteX4" fmla="*/ 0 w 9144000"/>
              <a:gd name="connsiteY4" fmla="*/ 0 h 5410200"/>
              <a:gd name="connsiteX0" fmla="*/ 0 w 9144000"/>
              <a:gd name="connsiteY0" fmla="*/ 0 h 5410200"/>
              <a:gd name="connsiteX1" fmla="*/ 9144000 w 9144000"/>
              <a:gd name="connsiteY1" fmla="*/ 0 h 5410200"/>
              <a:gd name="connsiteX2" fmla="*/ 9144000 w 9144000"/>
              <a:gd name="connsiteY2" fmla="*/ 3438664 h 5410200"/>
              <a:gd name="connsiteX3" fmla="*/ 0 w 9144000"/>
              <a:gd name="connsiteY3" fmla="*/ 5410200 h 5410200"/>
              <a:gd name="connsiteX4" fmla="*/ 0 w 9144000"/>
              <a:gd name="connsiteY4" fmla="*/ 0 h 5410200"/>
              <a:gd name="connsiteX0" fmla="*/ 4460 w 9148460"/>
              <a:gd name="connsiteY0" fmla="*/ 0 h 5387898"/>
              <a:gd name="connsiteX1" fmla="*/ 9148460 w 9148460"/>
              <a:gd name="connsiteY1" fmla="*/ 0 h 5387898"/>
              <a:gd name="connsiteX2" fmla="*/ 9148460 w 9148460"/>
              <a:gd name="connsiteY2" fmla="*/ 3438664 h 5387898"/>
              <a:gd name="connsiteX3" fmla="*/ 0 w 9148460"/>
              <a:gd name="connsiteY3" fmla="*/ 5387898 h 5387898"/>
              <a:gd name="connsiteX4" fmla="*/ 4460 w 9148460"/>
              <a:gd name="connsiteY4" fmla="*/ 0 h 538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0" h="5387898">
                <a:moveTo>
                  <a:pt x="4460" y="0"/>
                </a:moveTo>
                <a:lnTo>
                  <a:pt x="9148460" y="0"/>
                </a:lnTo>
                <a:lnTo>
                  <a:pt x="9148460" y="3438664"/>
                </a:lnTo>
                <a:lnTo>
                  <a:pt x="0" y="5387898"/>
                </a:lnTo>
                <a:cubicBezTo>
                  <a:pt x="1487" y="3591932"/>
                  <a:pt x="2973" y="1795966"/>
                  <a:pt x="4460" y="0"/>
                </a:cubicBezTo>
                <a:close/>
              </a:path>
            </a:pathLst>
          </a:custGeo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afbeelding in via pictogram in het midden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8E3E29B-96C3-42C9-B000-A6738A0BEE3F}"/>
              </a:ext>
            </a:extLst>
          </p:cNvPr>
          <p:cNvSpPr/>
          <p:nvPr userDrawn="1"/>
        </p:nvSpPr>
        <p:spPr>
          <a:xfrm>
            <a:off x="1" y="3426970"/>
            <a:ext cx="12197948" cy="3431029"/>
          </a:xfrm>
          <a:custGeom>
            <a:avLst/>
            <a:gdLst>
              <a:gd name="connsiteX0" fmla="*/ 0 w 9144000"/>
              <a:gd name="connsiteY0" fmla="*/ 0 h 1408302"/>
              <a:gd name="connsiteX1" fmla="*/ 9144000 w 9144000"/>
              <a:gd name="connsiteY1" fmla="*/ 0 h 1408302"/>
              <a:gd name="connsiteX2" fmla="*/ 9144000 w 9144000"/>
              <a:gd name="connsiteY2" fmla="*/ 1408302 h 1408302"/>
              <a:gd name="connsiteX3" fmla="*/ 0 w 9144000"/>
              <a:gd name="connsiteY3" fmla="*/ 1408302 h 1408302"/>
              <a:gd name="connsiteX4" fmla="*/ 0 w 9144000"/>
              <a:gd name="connsiteY4" fmla="*/ 0 h 1408302"/>
              <a:gd name="connsiteX0" fmla="*/ 0 w 9149317"/>
              <a:gd name="connsiteY0" fmla="*/ 1956391 h 3364693"/>
              <a:gd name="connsiteX1" fmla="*/ 9149317 w 9149317"/>
              <a:gd name="connsiteY1" fmla="*/ 0 h 3364693"/>
              <a:gd name="connsiteX2" fmla="*/ 9144000 w 9149317"/>
              <a:gd name="connsiteY2" fmla="*/ 3364693 h 3364693"/>
              <a:gd name="connsiteX3" fmla="*/ 0 w 9149317"/>
              <a:gd name="connsiteY3" fmla="*/ 3364693 h 3364693"/>
              <a:gd name="connsiteX4" fmla="*/ 0 w 9149317"/>
              <a:gd name="connsiteY4" fmla="*/ 1956391 h 3364693"/>
              <a:gd name="connsiteX0" fmla="*/ 0 w 9144511"/>
              <a:gd name="connsiteY0" fmla="*/ 2397331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2397331 h 3805633"/>
              <a:gd name="connsiteX0" fmla="*/ 0 w 9144511"/>
              <a:gd name="connsiteY0" fmla="*/ 1961112 h 3805633"/>
              <a:gd name="connsiteX1" fmla="*/ 9144000 w 9144511"/>
              <a:gd name="connsiteY1" fmla="*/ 0 h 3805633"/>
              <a:gd name="connsiteX2" fmla="*/ 9144000 w 9144511"/>
              <a:gd name="connsiteY2" fmla="*/ 3805633 h 3805633"/>
              <a:gd name="connsiteX3" fmla="*/ 0 w 9144511"/>
              <a:gd name="connsiteY3" fmla="*/ 3805633 h 3805633"/>
              <a:gd name="connsiteX4" fmla="*/ 0 w 9144511"/>
              <a:gd name="connsiteY4" fmla="*/ 1961112 h 3805633"/>
              <a:gd name="connsiteX0" fmla="*/ 0 w 9148461"/>
              <a:gd name="connsiteY0" fmla="*/ 2402854 h 4247375"/>
              <a:gd name="connsiteX1" fmla="*/ 9148461 w 9148461"/>
              <a:gd name="connsiteY1" fmla="*/ 0 h 4247375"/>
              <a:gd name="connsiteX2" fmla="*/ 9144000 w 9148461"/>
              <a:gd name="connsiteY2" fmla="*/ 4247375 h 4247375"/>
              <a:gd name="connsiteX3" fmla="*/ 0 w 9148461"/>
              <a:gd name="connsiteY3" fmla="*/ 4247375 h 4247375"/>
              <a:gd name="connsiteX4" fmla="*/ 0 w 9148461"/>
              <a:gd name="connsiteY4" fmla="*/ 2402854 h 424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461" h="4247375">
                <a:moveTo>
                  <a:pt x="0" y="2402854"/>
                </a:moveTo>
                <a:lnTo>
                  <a:pt x="9148461" y="0"/>
                </a:lnTo>
                <a:cubicBezTo>
                  <a:pt x="9146689" y="1121564"/>
                  <a:pt x="9145772" y="3125811"/>
                  <a:pt x="9144000" y="4247375"/>
                </a:cubicBezTo>
                <a:lnTo>
                  <a:pt x="0" y="4247375"/>
                </a:lnTo>
                <a:lnTo>
                  <a:pt x="0" y="24028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18DB3DB3-B172-4C01-9C71-50BC4E01AA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200" y="3163468"/>
            <a:ext cx="9600000" cy="11520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1" name="Titel 14">
            <a:extLst>
              <a:ext uri="{FF2B5EF4-FFF2-40B4-BE49-F238E27FC236}">
                <a16:creationId xmlns:a16="http://schemas.microsoft.com/office/drawing/2014/main" id="{254FB5EB-E144-483F-8904-A5237692C7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0" y="1984277"/>
            <a:ext cx="9600000" cy="1152000"/>
          </a:xfrm>
        </p:spPr>
        <p:txBody>
          <a:bodyPr anchor="b" anchorCtr="0">
            <a:normAutofit/>
          </a:bodyPr>
          <a:lstStyle>
            <a:lvl1pPr algn="l">
              <a:defRPr sz="4000" b="1"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13" name="Tijdelijke aanduiding voor tekst 19">
            <a:extLst>
              <a:ext uri="{FF2B5EF4-FFF2-40B4-BE49-F238E27FC236}">
                <a16:creationId xmlns:a16="http://schemas.microsoft.com/office/drawing/2014/main" id="{FAF42C8C-1C08-4193-BDF1-437AACED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200" y="4357435"/>
            <a:ext cx="3696000" cy="396000"/>
          </a:xfr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</a:lstStyle>
          <a:p>
            <a:pPr lvl="0"/>
            <a:r>
              <a:rPr lang="nl-BE" dirty="0"/>
              <a:t>DD/MM/JJJJ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6C04F29-975D-4AF6-98D3-7DCB57BEF3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4CA92699-E5C3-49CD-87F8-9DB40BE36C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D44C26EE-2683-C201-E6A8-86A3E0E07696}"/>
              </a:ext>
            </a:extLst>
          </p:cNvPr>
          <p:cNvSpPr txBox="1"/>
          <p:nvPr userDrawn="1"/>
        </p:nvSpPr>
        <p:spPr>
          <a:xfrm>
            <a:off x="8998498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95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met beeld - titel op foto en rechte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4">
            <a:extLst>
              <a:ext uri="{FF2B5EF4-FFF2-40B4-BE49-F238E27FC236}">
                <a16:creationId xmlns:a16="http://schemas.microsoft.com/office/drawing/2014/main" id="{0824967E-59A6-2266-8AC4-B3DD13CB66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E3EFD7"/>
          </a:solidFill>
        </p:spPr>
        <p:txBody>
          <a:bodyPr/>
          <a:lstStyle>
            <a:lvl2pPr>
              <a:defRPr/>
            </a:lvl2pPr>
          </a:lstStyle>
          <a:p>
            <a:pPr lvl="0"/>
            <a:r>
              <a:rPr lang="nl-BE" dirty="0"/>
              <a:t>Voeg afbeelding in via pictogram in het midden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7003BC0-154B-1C99-2079-8C9123C2AA54}"/>
              </a:ext>
            </a:extLst>
          </p:cNvPr>
          <p:cNvSpPr/>
          <p:nvPr userDrawn="1"/>
        </p:nvSpPr>
        <p:spPr>
          <a:xfrm>
            <a:off x="-5947" y="5299969"/>
            <a:ext cx="12197947" cy="15580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18DB3DB3-B172-4C01-9C71-50BC4E01AA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201" y="2933304"/>
            <a:ext cx="9600000" cy="11520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1" name="Titel 14">
            <a:extLst>
              <a:ext uri="{FF2B5EF4-FFF2-40B4-BE49-F238E27FC236}">
                <a16:creationId xmlns:a16="http://schemas.microsoft.com/office/drawing/2014/main" id="{254FB5EB-E144-483F-8904-A5237692C7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1" y="1754113"/>
            <a:ext cx="9600000" cy="1152000"/>
          </a:xfrm>
        </p:spPr>
        <p:txBody>
          <a:bodyPr anchor="b" anchorCtr="0">
            <a:normAutofit/>
          </a:bodyPr>
          <a:lstStyle>
            <a:lvl1pPr algn="l">
              <a:defRPr sz="4000" b="1"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13" name="Tijdelijke aanduiding voor tekst 19">
            <a:extLst>
              <a:ext uri="{FF2B5EF4-FFF2-40B4-BE49-F238E27FC236}">
                <a16:creationId xmlns:a16="http://schemas.microsoft.com/office/drawing/2014/main" id="{FAF42C8C-1C08-4193-BDF1-437AACED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201" y="4095753"/>
            <a:ext cx="3696000" cy="396000"/>
          </a:xfr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</a:lstStyle>
          <a:p>
            <a:pPr lvl="0"/>
            <a:r>
              <a:rPr lang="nl-BE" dirty="0"/>
              <a:t>DD/MM/JJJJ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CA92699-E5C3-49CD-87F8-9DB40BE36C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495190"/>
            <a:ext cx="2123077" cy="82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3B209B0-D2D5-8152-B6F4-5CFC4DE566D2}"/>
              </a:ext>
            </a:extLst>
          </p:cNvPr>
          <p:cNvSpPr txBox="1"/>
          <p:nvPr userDrawn="1"/>
        </p:nvSpPr>
        <p:spPr>
          <a:xfrm>
            <a:off x="8998497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9B6CDCF-6A97-7141-2DE3-37B3D29292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0" y="5727271"/>
            <a:ext cx="1557531" cy="6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2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zonder titel - logo's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4">
            <a:extLst>
              <a:ext uri="{FF2B5EF4-FFF2-40B4-BE49-F238E27FC236}">
                <a16:creationId xmlns:a16="http://schemas.microsoft.com/office/drawing/2014/main" id="{33C9D892-F6FE-4405-A43E-1C6933CEED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E3EFD7"/>
          </a:solidFill>
        </p:spPr>
        <p:txBody>
          <a:bodyPr/>
          <a:lstStyle>
            <a:lvl2pPr>
              <a:defRPr/>
            </a:lvl2pPr>
          </a:lstStyle>
          <a:p>
            <a:pPr lvl="0"/>
            <a:r>
              <a:rPr lang="nl-BE" dirty="0"/>
              <a:t>Voeg afbeelding in via pictogram in het midden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3C2DF363-4161-4C48-AD49-110F9644DADE}"/>
              </a:ext>
            </a:extLst>
          </p:cNvPr>
          <p:cNvSpPr txBox="1"/>
          <p:nvPr userDrawn="1"/>
        </p:nvSpPr>
        <p:spPr>
          <a:xfrm>
            <a:off x="7838565" y="6105562"/>
            <a:ext cx="4353436" cy="748721"/>
          </a:xfrm>
          <a:prstGeom prst="rect">
            <a:avLst/>
          </a:prstGeom>
          <a:noFill/>
        </p:spPr>
        <p:txBody>
          <a:bodyPr wrap="square" rIns="482400" bIns="482400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44415D0-078B-4680-8A86-E5BDF683CD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A39F235-B037-4C23-9AFF-1221F065B7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02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dia zonder titel - logo's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4">
            <a:extLst>
              <a:ext uri="{FF2B5EF4-FFF2-40B4-BE49-F238E27FC236}">
                <a16:creationId xmlns:a16="http://schemas.microsoft.com/office/drawing/2014/main" id="{0DDB2573-4B9A-4D13-A3F6-44BAADDC65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rgbClr val="E3EFD7"/>
          </a:solidFill>
        </p:spPr>
        <p:txBody>
          <a:bodyPr/>
          <a:lstStyle>
            <a:lvl2pPr>
              <a:defRPr/>
            </a:lvl2pPr>
          </a:lstStyle>
          <a:p>
            <a:pPr lvl="0"/>
            <a:r>
              <a:rPr lang="nl-BE" dirty="0"/>
              <a:t>Voeg afbeelding in via pictogram in het midden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8F9100B-07CB-4FDE-BBAB-879DD18EF9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38" y="5574080"/>
            <a:ext cx="1962398" cy="1070398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3C2DF363-4161-4C48-AD49-110F9644DADE}"/>
              </a:ext>
            </a:extLst>
          </p:cNvPr>
          <p:cNvSpPr txBox="1">
            <a:spLocks/>
          </p:cNvSpPr>
          <p:nvPr userDrawn="1"/>
        </p:nvSpPr>
        <p:spPr>
          <a:xfrm>
            <a:off x="7838565" y="6109279"/>
            <a:ext cx="4353436" cy="748721"/>
          </a:xfrm>
          <a:prstGeom prst="rect">
            <a:avLst/>
          </a:prstGeom>
          <a:noFill/>
        </p:spPr>
        <p:txBody>
          <a:bodyPr wrap="square" rIns="482400" bIns="482400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tx1"/>
                </a:solidFill>
              </a:rPr>
              <a:t>www.integratie-inburgering.be</a:t>
            </a:r>
            <a:endParaRPr lang="nl-BE" sz="1400" dirty="0">
              <a:solidFill>
                <a:schemeClr val="tx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2CA130A-9780-448C-B6BD-5490708960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89075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20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 zonder titel - groene lijn links logo's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F12C2C9-8103-4590-9C91-937C2E5A84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0000" y="0"/>
            <a:ext cx="11832000" cy="6858000"/>
          </a:xfrm>
          <a:solidFill>
            <a:srgbClr val="E3EFD7"/>
          </a:solidFill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342900" marR="0" lvl="0" indent="-34290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Voeg afbeelding in via pictogram in het midden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CA03936-6249-4323-8F79-5BB7E1FC85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302" y="5727271"/>
            <a:ext cx="1557531" cy="67056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690183CB-1782-432B-879D-23AB120E4958}"/>
              </a:ext>
            </a:extLst>
          </p:cNvPr>
          <p:cNvSpPr txBox="1"/>
          <p:nvPr userDrawn="1"/>
        </p:nvSpPr>
        <p:spPr>
          <a:xfrm>
            <a:off x="7838565" y="6105562"/>
            <a:ext cx="4353436" cy="748721"/>
          </a:xfrm>
          <a:prstGeom prst="rect">
            <a:avLst/>
          </a:prstGeom>
          <a:noFill/>
        </p:spPr>
        <p:txBody>
          <a:bodyPr wrap="square" rIns="482400" bIns="482400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9539A79-C326-49F0-A72F-36EAB44FC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7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90CEA-AD11-46B2-8DAA-8AFB57A1B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58F2B7B-3847-4283-9136-39B80EF06E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260001"/>
            <a:ext cx="10728000" cy="50403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239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ader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90CEA-AD11-46B2-8DAA-8AFB57A1B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58F2B7B-3847-4283-9136-39B80EF06E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260001"/>
            <a:ext cx="10728000" cy="50403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525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ader en tekst + extra tekstvl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90CEA-AD11-46B2-8DAA-8AFB57A1B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4902922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58F2B7B-3847-4283-9136-39B80EF06E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260001"/>
            <a:ext cx="4902922" cy="50403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0B36110-A31A-8536-EC18-D873E522CF52}"/>
              </a:ext>
            </a:extLst>
          </p:cNvPr>
          <p:cNvSpPr/>
          <p:nvPr userDrawn="1"/>
        </p:nvSpPr>
        <p:spPr>
          <a:xfrm>
            <a:off x="6365631" y="0"/>
            <a:ext cx="5826370" cy="6858000"/>
          </a:xfrm>
          <a:prstGeom prst="rect">
            <a:avLst/>
          </a:prstGeom>
          <a:solidFill>
            <a:srgbClr val="EDEB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ijdelijke aanduiding voor tekst 4">
            <a:extLst>
              <a:ext uri="{FF2B5EF4-FFF2-40B4-BE49-F238E27FC236}">
                <a16:creationId xmlns:a16="http://schemas.microsoft.com/office/drawing/2014/main" id="{D50825AF-DF2E-170E-76C2-99A5EA33C7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2215" y="360000"/>
            <a:ext cx="4727077" cy="59403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228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sch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54D79DA9-09FB-46AD-9BD2-8BE456118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"/>
            <a:ext cx="6096000" cy="6871835"/>
          </a:xfrm>
          <a:custGeom>
            <a:avLst/>
            <a:gdLst>
              <a:gd name="connsiteX0" fmla="*/ 0 w 4572000"/>
              <a:gd name="connsiteY0" fmla="*/ 0 h 6858000"/>
              <a:gd name="connsiteX1" fmla="*/ 4572000 w 4572000"/>
              <a:gd name="connsiteY1" fmla="*/ 0 h 6858000"/>
              <a:gd name="connsiteX2" fmla="*/ 4572000 w 4572000"/>
              <a:gd name="connsiteY2" fmla="*/ 6858000 h 6858000"/>
              <a:gd name="connsiteX3" fmla="*/ 0 w 4572000"/>
              <a:gd name="connsiteY3" fmla="*/ 6858000 h 6858000"/>
              <a:gd name="connsiteX4" fmla="*/ 0 w 4572000"/>
              <a:gd name="connsiteY4" fmla="*/ 0 h 6858000"/>
              <a:gd name="connsiteX0" fmla="*/ 0 w 4572000"/>
              <a:gd name="connsiteY0" fmla="*/ 0 h 6858000"/>
              <a:gd name="connsiteX1" fmla="*/ 4572000 w 4572000"/>
              <a:gd name="connsiteY1" fmla="*/ 0 h 6858000"/>
              <a:gd name="connsiteX2" fmla="*/ 4572000 w 4572000"/>
              <a:gd name="connsiteY2" fmla="*/ 6858000 h 6858000"/>
              <a:gd name="connsiteX3" fmla="*/ 1959429 w 4572000"/>
              <a:gd name="connsiteY3" fmla="*/ 6844005 h 6858000"/>
              <a:gd name="connsiteX4" fmla="*/ 0 w 4572000"/>
              <a:gd name="connsiteY4" fmla="*/ 0 h 6858000"/>
              <a:gd name="connsiteX0" fmla="*/ 0 w 4572000"/>
              <a:gd name="connsiteY0" fmla="*/ 0 h 6871835"/>
              <a:gd name="connsiteX1" fmla="*/ 4572000 w 4572000"/>
              <a:gd name="connsiteY1" fmla="*/ 0 h 6871835"/>
              <a:gd name="connsiteX2" fmla="*/ 4572000 w 4572000"/>
              <a:gd name="connsiteY2" fmla="*/ 6858000 h 6871835"/>
              <a:gd name="connsiteX3" fmla="*/ 1959429 w 4572000"/>
              <a:gd name="connsiteY3" fmla="*/ 6871835 h 6871835"/>
              <a:gd name="connsiteX4" fmla="*/ 0 w 4572000"/>
              <a:gd name="connsiteY4" fmla="*/ 0 h 6871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6871835">
                <a:moveTo>
                  <a:pt x="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1959429" y="687183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3A728409-8703-4F68-89BA-5F0FDBBC1883}"/>
              </a:ext>
            </a:extLst>
          </p:cNvPr>
          <p:cNvSpPr>
            <a:spLocks/>
          </p:cNvSpPr>
          <p:nvPr userDrawn="1"/>
        </p:nvSpPr>
        <p:spPr>
          <a:xfrm>
            <a:off x="-9681" y="-6574"/>
            <a:ext cx="8767316" cy="6903317"/>
          </a:xfrm>
          <a:custGeom>
            <a:avLst/>
            <a:gdLst>
              <a:gd name="connsiteX0" fmla="*/ 0 w 7767110"/>
              <a:gd name="connsiteY0" fmla="*/ 0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0" fmla="*/ 1807618 w 7767110"/>
              <a:gd name="connsiteY0" fmla="*/ 475440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6" fmla="*/ 1807618 w 7767110"/>
              <a:gd name="connsiteY6" fmla="*/ 475440 h 6916298"/>
              <a:gd name="connsiteX0" fmla="*/ 1167420 w 7767110"/>
              <a:gd name="connsiteY0" fmla="*/ 9413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6" fmla="*/ 1167420 w 7767110"/>
              <a:gd name="connsiteY6" fmla="*/ 9413 h 6916298"/>
              <a:gd name="connsiteX0" fmla="*/ 0 w 6599690"/>
              <a:gd name="connsiteY0" fmla="*/ 9413 h 6916298"/>
              <a:gd name="connsiteX1" fmla="*/ 4628716 w 6599690"/>
              <a:gd name="connsiteY1" fmla="*/ 0 h 6916298"/>
              <a:gd name="connsiteX2" fmla="*/ 6599690 w 6599690"/>
              <a:gd name="connsiteY2" fmla="*/ 6914670 h 6916298"/>
              <a:gd name="connsiteX3" fmla="*/ 4628716 w 6599690"/>
              <a:gd name="connsiteY3" fmla="*/ 6914670 h 6916298"/>
              <a:gd name="connsiteX4" fmla="*/ 4628716 w 6599690"/>
              <a:gd name="connsiteY4" fmla="*/ 6916298 h 6916298"/>
              <a:gd name="connsiteX5" fmla="*/ 268318 w 6599690"/>
              <a:gd name="connsiteY5" fmla="*/ 6902176 h 6916298"/>
              <a:gd name="connsiteX6" fmla="*/ 0 w 6599690"/>
              <a:gd name="connsiteY6" fmla="*/ 9413 h 6916298"/>
              <a:gd name="connsiteX0" fmla="*/ 9415 w 6609105"/>
              <a:gd name="connsiteY0" fmla="*/ 9413 h 6916298"/>
              <a:gd name="connsiteX1" fmla="*/ 4638131 w 6609105"/>
              <a:gd name="connsiteY1" fmla="*/ 0 h 6916298"/>
              <a:gd name="connsiteX2" fmla="*/ 6609105 w 6609105"/>
              <a:gd name="connsiteY2" fmla="*/ 6914670 h 6916298"/>
              <a:gd name="connsiteX3" fmla="*/ 4638131 w 6609105"/>
              <a:gd name="connsiteY3" fmla="*/ 6914670 h 6916298"/>
              <a:gd name="connsiteX4" fmla="*/ 4638131 w 6609105"/>
              <a:gd name="connsiteY4" fmla="*/ 6916298 h 6916298"/>
              <a:gd name="connsiteX5" fmla="*/ 0 w 6609105"/>
              <a:gd name="connsiteY5" fmla="*/ 6911591 h 6916298"/>
              <a:gd name="connsiteX6" fmla="*/ 9415 w 6609105"/>
              <a:gd name="connsiteY6" fmla="*/ 9413 h 6916298"/>
              <a:gd name="connsiteX0" fmla="*/ 9415 w 6609105"/>
              <a:gd name="connsiteY0" fmla="*/ 9413 h 6934728"/>
              <a:gd name="connsiteX1" fmla="*/ 4638131 w 6609105"/>
              <a:gd name="connsiteY1" fmla="*/ 0 h 6934728"/>
              <a:gd name="connsiteX2" fmla="*/ 6609105 w 6609105"/>
              <a:gd name="connsiteY2" fmla="*/ 6934728 h 6934728"/>
              <a:gd name="connsiteX3" fmla="*/ 4638131 w 6609105"/>
              <a:gd name="connsiteY3" fmla="*/ 6914670 h 6934728"/>
              <a:gd name="connsiteX4" fmla="*/ 4638131 w 6609105"/>
              <a:gd name="connsiteY4" fmla="*/ 6916298 h 6934728"/>
              <a:gd name="connsiteX5" fmla="*/ 0 w 6609105"/>
              <a:gd name="connsiteY5" fmla="*/ 6911591 h 6934728"/>
              <a:gd name="connsiteX6" fmla="*/ 9415 w 6609105"/>
              <a:gd name="connsiteY6" fmla="*/ 9413 h 6934728"/>
              <a:gd name="connsiteX0" fmla="*/ 0 w 6611724"/>
              <a:gd name="connsiteY0" fmla="*/ 0 h 6941361"/>
              <a:gd name="connsiteX1" fmla="*/ 4640750 w 6611724"/>
              <a:gd name="connsiteY1" fmla="*/ 6633 h 6941361"/>
              <a:gd name="connsiteX2" fmla="*/ 6611724 w 6611724"/>
              <a:gd name="connsiteY2" fmla="*/ 6941361 h 6941361"/>
              <a:gd name="connsiteX3" fmla="*/ 4640750 w 6611724"/>
              <a:gd name="connsiteY3" fmla="*/ 6921303 h 6941361"/>
              <a:gd name="connsiteX4" fmla="*/ 4640750 w 6611724"/>
              <a:gd name="connsiteY4" fmla="*/ 6922931 h 6941361"/>
              <a:gd name="connsiteX5" fmla="*/ 2619 w 6611724"/>
              <a:gd name="connsiteY5" fmla="*/ 6918224 h 6941361"/>
              <a:gd name="connsiteX6" fmla="*/ 0 w 6611724"/>
              <a:gd name="connsiteY6" fmla="*/ 0 h 6941361"/>
              <a:gd name="connsiteX0" fmla="*/ 0 w 6611724"/>
              <a:gd name="connsiteY0" fmla="*/ 0 h 6941361"/>
              <a:gd name="connsiteX1" fmla="*/ 4640750 w 6611724"/>
              <a:gd name="connsiteY1" fmla="*/ 6633 h 6941361"/>
              <a:gd name="connsiteX2" fmla="*/ 6611724 w 6611724"/>
              <a:gd name="connsiteY2" fmla="*/ 6941361 h 6941361"/>
              <a:gd name="connsiteX3" fmla="*/ 4640750 w 6611724"/>
              <a:gd name="connsiteY3" fmla="*/ 6921303 h 6941361"/>
              <a:gd name="connsiteX4" fmla="*/ 4640750 w 6611724"/>
              <a:gd name="connsiteY4" fmla="*/ 6922931 h 6941361"/>
              <a:gd name="connsiteX5" fmla="*/ 2619 w 6611724"/>
              <a:gd name="connsiteY5" fmla="*/ 6938282 h 6941361"/>
              <a:gd name="connsiteX6" fmla="*/ 0 w 6611724"/>
              <a:gd name="connsiteY6" fmla="*/ 0 h 694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1724" h="6941361">
                <a:moveTo>
                  <a:pt x="0" y="0"/>
                </a:moveTo>
                <a:lnTo>
                  <a:pt x="4640750" y="6633"/>
                </a:lnTo>
                <a:lnTo>
                  <a:pt x="6611724" y="6941361"/>
                </a:lnTo>
                <a:lnTo>
                  <a:pt x="4640750" y="6921303"/>
                </a:lnTo>
                <a:lnTo>
                  <a:pt x="4640750" y="6922931"/>
                </a:lnTo>
                <a:lnTo>
                  <a:pt x="2619" y="6938282"/>
                </a:lnTo>
                <a:cubicBezTo>
                  <a:pt x="2619" y="4632849"/>
                  <a:pt x="0" y="230543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1800">
              <a:latin typeface="+mn-lt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A5B0C28-556D-4DA8-A2CD-07A092504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5870A13-F835-4F37-959F-06971EB19E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  <p:sp>
        <p:nvSpPr>
          <p:cNvPr id="9" name="Ondertitel 2">
            <a:extLst>
              <a:ext uri="{FF2B5EF4-FFF2-40B4-BE49-F238E27FC236}">
                <a16:creationId xmlns:a16="http://schemas.microsoft.com/office/drawing/2014/main" id="{3C521307-0DA0-417C-BABF-E6305CE89C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200" y="3163468"/>
            <a:ext cx="6428161" cy="11520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ondertitel in te voegen</a:t>
            </a:r>
            <a:endParaRPr lang="nl-BE" dirty="0"/>
          </a:p>
        </p:txBody>
      </p:sp>
      <p:sp>
        <p:nvSpPr>
          <p:cNvPr id="10" name="Titel 14">
            <a:extLst>
              <a:ext uri="{FF2B5EF4-FFF2-40B4-BE49-F238E27FC236}">
                <a16:creationId xmlns:a16="http://schemas.microsoft.com/office/drawing/2014/main" id="{5322808C-0031-4778-A203-C4C6368641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1" y="1421051"/>
            <a:ext cx="5881007" cy="1715226"/>
          </a:xfrm>
        </p:spPr>
        <p:txBody>
          <a:bodyPr anchor="b" anchorCtr="0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0EB6710-1807-BD1C-887D-B71925E9311F}"/>
              </a:ext>
            </a:extLst>
          </p:cNvPr>
          <p:cNvSpPr txBox="1"/>
          <p:nvPr userDrawn="1"/>
        </p:nvSpPr>
        <p:spPr>
          <a:xfrm>
            <a:off x="5175528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606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2B6CE-5DCC-4BE7-8FC0-4EBB366E9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69D40-DF3B-485A-86F3-777C1E9DEA9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00000" y="1259999"/>
            <a:ext cx="5148000" cy="504266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5B2991-9181-4931-87AE-6623D28775B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77975" y="1260000"/>
            <a:ext cx="5148000" cy="50426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32874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DEA05A-06B1-4089-9447-9E76605C72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0000" y="1260000"/>
            <a:ext cx="5148000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dirty="0"/>
              <a:t>Klik om titel te typen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DFA036-8F0D-475D-8A64-F602792521F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00000" y="2204707"/>
            <a:ext cx="5148000" cy="411580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42413BA-5F7D-48AD-BD2B-33F17323AA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80000" y="1260000"/>
            <a:ext cx="5148000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dirty="0"/>
              <a:t>Klik om titel te typen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C4C6433-1668-41B9-8826-FAB9C5F39AD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80000" y="2204707"/>
            <a:ext cx="5148000" cy="411580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A465A40-E6D7-444C-87D3-7FF861E09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89292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FEA35-81DA-434D-B572-356BF63C72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7671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in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58E5F50F-0990-732F-E617-D90AF5AB86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79476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in kader en infographic">
    <p:bg>
      <p:bgPr>
        <a:solidFill>
          <a:srgbClr val="EDEB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58E5F50F-0990-732F-E617-D90AF5AB86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10728000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2" name="Tijdelijke aanduiding voor afbeelding 4">
            <a:extLst>
              <a:ext uri="{FF2B5EF4-FFF2-40B4-BE49-F238E27FC236}">
                <a16:creationId xmlns:a16="http://schemas.microsoft.com/office/drawing/2014/main" id="{092036EF-594E-B727-4A83-338047F67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0000" y="1289538"/>
            <a:ext cx="10728000" cy="5052647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nl-BE" dirty="0"/>
              <a:t>Voeg afbeelding in via pictogram in het midden</a:t>
            </a:r>
          </a:p>
        </p:txBody>
      </p:sp>
    </p:spTree>
    <p:extLst>
      <p:ext uri="{BB962C8B-B14F-4D97-AF65-F5344CB8AC3E}">
        <p14:creationId xmlns:p14="http://schemas.microsoft.com/office/powerpoint/2010/main" val="3250111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900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volled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10752A9A-2441-4EA7-8DFF-72798E7FADA2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ED37229A-40E0-481D-954B-DBDE46256B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0000" y="0"/>
            <a:ext cx="11832000" cy="6858000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nl-BE" dirty="0"/>
              <a:t>Voeg afbeelding in via pictogram in het midden</a:t>
            </a:r>
          </a:p>
        </p:txBody>
      </p:sp>
    </p:spTree>
    <p:extLst>
      <p:ext uri="{BB962C8B-B14F-4D97-AF65-F5344CB8AC3E}">
        <p14:creationId xmlns:p14="http://schemas.microsoft.com/office/powerpoint/2010/main" val="4148672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rechts in schuin vl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4">
            <a:extLst>
              <a:ext uri="{FF2B5EF4-FFF2-40B4-BE49-F238E27FC236}">
                <a16:creationId xmlns:a16="http://schemas.microsoft.com/office/drawing/2014/main" id="{47C9F9B3-AD85-4A45-A057-892FCECF51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441" y="-23194"/>
            <a:ext cx="6163751" cy="692318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39"/>
              <a:gd name="connsiteY0" fmla="*/ 10000 h 10027"/>
              <a:gd name="connsiteX1" fmla="*/ 2000 w 10039"/>
              <a:gd name="connsiteY1" fmla="*/ 0 h 10027"/>
              <a:gd name="connsiteX2" fmla="*/ 10000 w 10039"/>
              <a:gd name="connsiteY2" fmla="*/ 0 h 10027"/>
              <a:gd name="connsiteX3" fmla="*/ 10039 w 10039"/>
              <a:gd name="connsiteY3" fmla="*/ 10027 h 10027"/>
              <a:gd name="connsiteX4" fmla="*/ 0 w 10039"/>
              <a:gd name="connsiteY4" fmla="*/ 10000 h 10027"/>
              <a:gd name="connsiteX0" fmla="*/ 0 w 10039"/>
              <a:gd name="connsiteY0" fmla="*/ 10000 h 10027"/>
              <a:gd name="connsiteX1" fmla="*/ 4333 w 10039"/>
              <a:gd name="connsiteY1" fmla="*/ 7 h 10027"/>
              <a:gd name="connsiteX2" fmla="*/ 10000 w 10039"/>
              <a:gd name="connsiteY2" fmla="*/ 0 h 10027"/>
              <a:gd name="connsiteX3" fmla="*/ 10039 w 10039"/>
              <a:gd name="connsiteY3" fmla="*/ 10027 h 10027"/>
              <a:gd name="connsiteX4" fmla="*/ 0 w 10039"/>
              <a:gd name="connsiteY4" fmla="*/ 10000 h 10027"/>
              <a:gd name="connsiteX0" fmla="*/ 0 w 9958"/>
              <a:gd name="connsiteY0" fmla="*/ 10034 h 10034"/>
              <a:gd name="connsiteX1" fmla="*/ 4252 w 9958"/>
              <a:gd name="connsiteY1" fmla="*/ 7 h 10034"/>
              <a:gd name="connsiteX2" fmla="*/ 9919 w 9958"/>
              <a:gd name="connsiteY2" fmla="*/ 0 h 10034"/>
              <a:gd name="connsiteX3" fmla="*/ 9958 w 9958"/>
              <a:gd name="connsiteY3" fmla="*/ 10027 h 10034"/>
              <a:gd name="connsiteX4" fmla="*/ 0 w 9958"/>
              <a:gd name="connsiteY4" fmla="*/ 10034 h 10034"/>
              <a:gd name="connsiteX0" fmla="*/ 0 w 10043"/>
              <a:gd name="connsiteY0" fmla="*/ 10000 h 10000"/>
              <a:gd name="connsiteX1" fmla="*/ 4270 w 10043"/>
              <a:gd name="connsiteY1" fmla="*/ 7 h 10000"/>
              <a:gd name="connsiteX2" fmla="*/ 10042 w 10043"/>
              <a:gd name="connsiteY2" fmla="*/ 0 h 10000"/>
              <a:gd name="connsiteX3" fmla="*/ 10000 w 10043"/>
              <a:gd name="connsiteY3" fmla="*/ 9993 h 10000"/>
              <a:gd name="connsiteX4" fmla="*/ 0 w 10043"/>
              <a:gd name="connsiteY4" fmla="*/ 10000 h 10000"/>
              <a:gd name="connsiteX0" fmla="*/ 0 w 10092"/>
              <a:gd name="connsiteY0" fmla="*/ 10000 h 10054"/>
              <a:gd name="connsiteX1" fmla="*/ 4270 w 10092"/>
              <a:gd name="connsiteY1" fmla="*/ 7 h 10054"/>
              <a:gd name="connsiteX2" fmla="*/ 10042 w 10092"/>
              <a:gd name="connsiteY2" fmla="*/ 0 h 10054"/>
              <a:gd name="connsiteX3" fmla="*/ 10092 w 10092"/>
              <a:gd name="connsiteY3" fmla="*/ 10054 h 10054"/>
              <a:gd name="connsiteX4" fmla="*/ 0 w 10092"/>
              <a:gd name="connsiteY4" fmla="*/ 10000 h 1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2" h="10054">
                <a:moveTo>
                  <a:pt x="0" y="10000"/>
                </a:moveTo>
                <a:lnTo>
                  <a:pt x="4270" y="7"/>
                </a:lnTo>
                <a:lnTo>
                  <a:pt x="10042" y="0"/>
                </a:lnTo>
                <a:cubicBezTo>
                  <a:pt x="10055" y="3331"/>
                  <a:pt x="10079" y="6723"/>
                  <a:pt x="10092" y="10054"/>
                </a:cubicBezTo>
                <a:lnTo>
                  <a:pt x="0" y="10000"/>
                </a:lnTo>
                <a:close/>
              </a:path>
            </a:pathLst>
          </a:cu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F34E53-C96E-480A-873E-248E7E133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7260772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CBDECA3D-B082-4699-9A0A-BE0010B4BA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00000" y="1260000"/>
            <a:ext cx="7111481" cy="4582319"/>
          </a:xfrm>
          <a:custGeom>
            <a:avLst/>
            <a:gdLst>
              <a:gd name="connsiteX0" fmla="*/ 0 w 4904403"/>
              <a:gd name="connsiteY0" fmla="*/ 0 h 4680000"/>
              <a:gd name="connsiteX1" fmla="*/ 4904403 w 4904403"/>
              <a:gd name="connsiteY1" fmla="*/ 0 h 4680000"/>
              <a:gd name="connsiteX2" fmla="*/ 4904403 w 4904403"/>
              <a:gd name="connsiteY2" fmla="*/ 4680000 h 4680000"/>
              <a:gd name="connsiteX3" fmla="*/ 0 w 4904403"/>
              <a:gd name="connsiteY3" fmla="*/ 4680000 h 4680000"/>
              <a:gd name="connsiteX4" fmla="*/ 0 w 4904403"/>
              <a:gd name="connsiteY4" fmla="*/ 0 h 4680000"/>
              <a:gd name="connsiteX0" fmla="*/ 0 w 4904403"/>
              <a:gd name="connsiteY0" fmla="*/ 0 h 4680000"/>
              <a:gd name="connsiteX1" fmla="*/ 4904403 w 4904403"/>
              <a:gd name="connsiteY1" fmla="*/ 0 h 4680000"/>
              <a:gd name="connsiteX2" fmla="*/ 4036656 w 4904403"/>
              <a:gd name="connsiteY2" fmla="*/ 4680000 h 4680000"/>
              <a:gd name="connsiteX3" fmla="*/ 0 w 4904403"/>
              <a:gd name="connsiteY3" fmla="*/ 4680000 h 4680000"/>
              <a:gd name="connsiteX4" fmla="*/ 0 w 4904403"/>
              <a:gd name="connsiteY4" fmla="*/ 0 h 4680000"/>
              <a:gd name="connsiteX0" fmla="*/ 0 w 5333611"/>
              <a:gd name="connsiteY0" fmla="*/ 0 h 4680000"/>
              <a:gd name="connsiteX1" fmla="*/ 5333611 w 5333611"/>
              <a:gd name="connsiteY1" fmla="*/ 13996 h 4680000"/>
              <a:gd name="connsiteX2" fmla="*/ 4036656 w 5333611"/>
              <a:gd name="connsiteY2" fmla="*/ 4680000 h 4680000"/>
              <a:gd name="connsiteX3" fmla="*/ 0 w 5333611"/>
              <a:gd name="connsiteY3" fmla="*/ 4680000 h 4680000"/>
              <a:gd name="connsiteX4" fmla="*/ 0 w 5333611"/>
              <a:gd name="connsiteY4" fmla="*/ 0 h 46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3611" h="4680000">
                <a:moveTo>
                  <a:pt x="0" y="0"/>
                </a:moveTo>
                <a:lnTo>
                  <a:pt x="5333611" y="13996"/>
                </a:lnTo>
                <a:lnTo>
                  <a:pt x="4036656" y="4680000"/>
                </a:lnTo>
                <a:lnTo>
                  <a:pt x="0" y="468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288000" indent="-288000" defTabSz="288000">
              <a:lnSpc>
                <a:spcPct val="109000"/>
              </a:lnSpc>
              <a:tabLst/>
              <a:defRPr/>
            </a:lvl1pPr>
            <a:lvl2pPr marL="576000" indent="-288000" defTabSz="576000">
              <a:lnSpc>
                <a:spcPct val="109000"/>
              </a:lnSpc>
              <a:tabLst/>
              <a:defRPr/>
            </a:lvl2pPr>
            <a:lvl3pPr marL="864000" indent="-288000" defTabSz="864000">
              <a:lnSpc>
                <a:spcPct val="109000"/>
              </a:lnSpc>
              <a:defRPr/>
            </a:lvl3pPr>
            <a:lvl4pPr marL="1152000" indent="-288000" defTabSz="1152000">
              <a:lnSpc>
                <a:spcPct val="109000"/>
              </a:lnSpc>
              <a:defRPr/>
            </a:lvl4pPr>
            <a:lvl5pPr marL="1440000" indent="-288000" defTabSz="1440000">
              <a:lnSpc>
                <a:spcPct val="109000"/>
              </a:lnSpc>
              <a:defRPr/>
            </a:lvl5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BC4BBE7-A4D0-4ECC-8BEB-8E55397C7E54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6002600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rechts in schuin vlak (titel in k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4">
            <a:extLst>
              <a:ext uri="{FF2B5EF4-FFF2-40B4-BE49-F238E27FC236}">
                <a16:creationId xmlns:a16="http://schemas.microsoft.com/office/drawing/2014/main" id="{47C9F9B3-AD85-4A45-A057-892FCECF51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441" y="-23194"/>
            <a:ext cx="6163751" cy="692318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39"/>
              <a:gd name="connsiteY0" fmla="*/ 10000 h 10027"/>
              <a:gd name="connsiteX1" fmla="*/ 2000 w 10039"/>
              <a:gd name="connsiteY1" fmla="*/ 0 h 10027"/>
              <a:gd name="connsiteX2" fmla="*/ 10000 w 10039"/>
              <a:gd name="connsiteY2" fmla="*/ 0 h 10027"/>
              <a:gd name="connsiteX3" fmla="*/ 10039 w 10039"/>
              <a:gd name="connsiteY3" fmla="*/ 10027 h 10027"/>
              <a:gd name="connsiteX4" fmla="*/ 0 w 10039"/>
              <a:gd name="connsiteY4" fmla="*/ 10000 h 10027"/>
              <a:gd name="connsiteX0" fmla="*/ 0 w 10039"/>
              <a:gd name="connsiteY0" fmla="*/ 10000 h 10027"/>
              <a:gd name="connsiteX1" fmla="*/ 4333 w 10039"/>
              <a:gd name="connsiteY1" fmla="*/ 7 h 10027"/>
              <a:gd name="connsiteX2" fmla="*/ 10000 w 10039"/>
              <a:gd name="connsiteY2" fmla="*/ 0 h 10027"/>
              <a:gd name="connsiteX3" fmla="*/ 10039 w 10039"/>
              <a:gd name="connsiteY3" fmla="*/ 10027 h 10027"/>
              <a:gd name="connsiteX4" fmla="*/ 0 w 10039"/>
              <a:gd name="connsiteY4" fmla="*/ 10000 h 10027"/>
              <a:gd name="connsiteX0" fmla="*/ 0 w 9958"/>
              <a:gd name="connsiteY0" fmla="*/ 10034 h 10034"/>
              <a:gd name="connsiteX1" fmla="*/ 4252 w 9958"/>
              <a:gd name="connsiteY1" fmla="*/ 7 h 10034"/>
              <a:gd name="connsiteX2" fmla="*/ 9919 w 9958"/>
              <a:gd name="connsiteY2" fmla="*/ 0 h 10034"/>
              <a:gd name="connsiteX3" fmla="*/ 9958 w 9958"/>
              <a:gd name="connsiteY3" fmla="*/ 10027 h 10034"/>
              <a:gd name="connsiteX4" fmla="*/ 0 w 9958"/>
              <a:gd name="connsiteY4" fmla="*/ 10034 h 10034"/>
              <a:gd name="connsiteX0" fmla="*/ 0 w 10043"/>
              <a:gd name="connsiteY0" fmla="*/ 10000 h 10000"/>
              <a:gd name="connsiteX1" fmla="*/ 4270 w 10043"/>
              <a:gd name="connsiteY1" fmla="*/ 7 h 10000"/>
              <a:gd name="connsiteX2" fmla="*/ 10042 w 10043"/>
              <a:gd name="connsiteY2" fmla="*/ 0 h 10000"/>
              <a:gd name="connsiteX3" fmla="*/ 10000 w 10043"/>
              <a:gd name="connsiteY3" fmla="*/ 9993 h 10000"/>
              <a:gd name="connsiteX4" fmla="*/ 0 w 10043"/>
              <a:gd name="connsiteY4" fmla="*/ 10000 h 10000"/>
              <a:gd name="connsiteX0" fmla="*/ 0 w 10092"/>
              <a:gd name="connsiteY0" fmla="*/ 10000 h 10054"/>
              <a:gd name="connsiteX1" fmla="*/ 4270 w 10092"/>
              <a:gd name="connsiteY1" fmla="*/ 7 h 10054"/>
              <a:gd name="connsiteX2" fmla="*/ 10042 w 10092"/>
              <a:gd name="connsiteY2" fmla="*/ 0 h 10054"/>
              <a:gd name="connsiteX3" fmla="*/ 10092 w 10092"/>
              <a:gd name="connsiteY3" fmla="*/ 10054 h 10054"/>
              <a:gd name="connsiteX4" fmla="*/ 0 w 10092"/>
              <a:gd name="connsiteY4" fmla="*/ 10000 h 1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2" h="10054">
                <a:moveTo>
                  <a:pt x="0" y="10000"/>
                </a:moveTo>
                <a:lnTo>
                  <a:pt x="4270" y="7"/>
                </a:lnTo>
                <a:lnTo>
                  <a:pt x="10042" y="0"/>
                </a:lnTo>
                <a:cubicBezTo>
                  <a:pt x="10055" y="3331"/>
                  <a:pt x="10079" y="6723"/>
                  <a:pt x="10092" y="10054"/>
                </a:cubicBezTo>
                <a:lnTo>
                  <a:pt x="0" y="10000"/>
                </a:lnTo>
                <a:close/>
              </a:path>
            </a:pathLst>
          </a:cu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CBDECA3D-B082-4699-9A0A-BE0010B4BA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00000" y="1260000"/>
            <a:ext cx="7111481" cy="4582319"/>
          </a:xfrm>
          <a:custGeom>
            <a:avLst/>
            <a:gdLst>
              <a:gd name="connsiteX0" fmla="*/ 0 w 4904403"/>
              <a:gd name="connsiteY0" fmla="*/ 0 h 4680000"/>
              <a:gd name="connsiteX1" fmla="*/ 4904403 w 4904403"/>
              <a:gd name="connsiteY1" fmla="*/ 0 h 4680000"/>
              <a:gd name="connsiteX2" fmla="*/ 4904403 w 4904403"/>
              <a:gd name="connsiteY2" fmla="*/ 4680000 h 4680000"/>
              <a:gd name="connsiteX3" fmla="*/ 0 w 4904403"/>
              <a:gd name="connsiteY3" fmla="*/ 4680000 h 4680000"/>
              <a:gd name="connsiteX4" fmla="*/ 0 w 4904403"/>
              <a:gd name="connsiteY4" fmla="*/ 0 h 4680000"/>
              <a:gd name="connsiteX0" fmla="*/ 0 w 4904403"/>
              <a:gd name="connsiteY0" fmla="*/ 0 h 4680000"/>
              <a:gd name="connsiteX1" fmla="*/ 4904403 w 4904403"/>
              <a:gd name="connsiteY1" fmla="*/ 0 h 4680000"/>
              <a:gd name="connsiteX2" fmla="*/ 4036656 w 4904403"/>
              <a:gd name="connsiteY2" fmla="*/ 4680000 h 4680000"/>
              <a:gd name="connsiteX3" fmla="*/ 0 w 4904403"/>
              <a:gd name="connsiteY3" fmla="*/ 4680000 h 4680000"/>
              <a:gd name="connsiteX4" fmla="*/ 0 w 4904403"/>
              <a:gd name="connsiteY4" fmla="*/ 0 h 4680000"/>
              <a:gd name="connsiteX0" fmla="*/ 0 w 5333611"/>
              <a:gd name="connsiteY0" fmla="*/ 0 h 4680000"/>
              <a:gd name="connsiteX1" fmla="*/ 5333611 w 5333611"/>
              <a:gd name="connsiteY1" fmla="*/ 13996 h 4680000"/>
              <a:gd name="connsiteX2" fmla="*/ 4036656 w 5333611"/>
              <a:gd name="connsiteY2" fmla="*/ 4680000 h 4680000"/>
              <a:gd name="connsiteX3" fmla="*/ 0 w 5333611"/>
              <a:gd name="connsiteY3" fmla="*/ 4680000 h 4680000"/>
              <a:gd name="connsiteX4" fmla="*/ 0 w 5333611"/>
              <a:gd name="connsiteY4" fmla="*/ 0 h 46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3611" h="4680000">
                <a:moveTo>
                  <a:pt x="0" y="0"/>
                </a:moveTo>
                <a:lnTo>
                  <a:pt x="5333611" y="13996"/>
                </a:lnTo>
                <a:lnTo>
                  <a:pt x="4036656" y="4680000"/>
                </a:lnTo>
                <a:lnTo>
                  <a:pt x="0" y="4680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288000" indent="-288000" defTabSz="288000">
              <a:lnSpc>
                <a:spcPct val="109000"/>
              </a:lnSpc>
              <a:tabLst/>
              <a:defRPr/>
            </a:lvl1pPr>
            <a:lvl2pPr marL="576000" indent="-288000" defTabSz="576000">
              <a:lnSpc>
                <a:spcPct val="109000"/>
              </a:lnSpc>
              <a:tabLst/>
              <a:defRPr/>
            </a:lvl2pPr>
            <a:lvl3pPr marL="864000" indent="-288000" defTabSz="864000">
              <a:lnSpc>
                <a:spcPct val="109000"/>
              </a:lnSpc>
              <a:defRPr/>
            </a:lvl3pPr>
            <a:lvl4pPr marL="1152000" indent="-288000" defTabSz="1152000">
              <a:lnSpc>
                <a:spcPct val="109000"/>
              </a:lnSpc>
              <a:defRPr/>
            </a:lvl4pPr>
            <a:lvl5pPr marL="1440000" indent="-288000" defTabSz="1440000">
              <a:lnSpc>
                <a:spcPct val="109000"/>
              </a:lnSpc>
              <a:defRPr/>
            </a:lvl5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BC4BBE7-A4D0-4ECC-8BEB-8E55397C7E54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F4ABDE7-3C06-EA34-2C98-A86F723CB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60000"/>
            <a:ext cx="7111481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9701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rechth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4">
            <a:extLst>
              <a:ext uri="{FF2B5EF4-FFF2-40B4-BE49-F238E27FC236}">
                <a16:creationId xmlns:a16="http://schemas.microsoft.com/office/drawing/2014/main" id="{47C9F9B3-AD85-4A45-A057-892FCECF51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0000" y="0"/>
            <a:ext cx="4724281" cy="6858000"/>
          </a:xfrm>
          <a:prstGeom prst="rect">
            <a:avLst/>
          </a:pr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F34E53-C96E-480A-873E-248E7E133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0006" y="360000"/>
            <a:ext cx="5966729" cy="648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 invoegen</a:t>
            </a:r>
            <a:endParaRPr lang="nl-BE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CBDECA3D-B082-4699-9A0A-BE0010B4BA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00006" y="1260000"/>
            <a:ext cx="5966729" cy="5333542"/>
          </a:xfrm>
          <a:prstGeom prst="rect">
            <a:avLst/>
          </a:prstGeom>
        </p:spPr>
        <p:txBody>
          <a:bodyPr/>
          <a:lstStyle>
            <a:lvl1pPr marL="288000" indent="-288000" defTabSz="288000">
              <a:lnSpc>
                <a:spcPct val="109000"/>
              </a:lnSpc>
              <a:tabLst/>
              <a:defRPr/>
            </a:lvl1pPr>
            <a:lvl2pPr marL="576000" indent="-288000" defTabSz="576000">
              <a:lnSpc>
                <a:spcPct val="109000"/>
              </a:lnSpc>
              <a:tabLst/>
              <a:defRPr/>
            </a:lvl2pPr>
            <a:lvl3pPr marL="864000" indent="-288000" defTabSz="864000">
              <a:lnSpc>
                <a:spcPct val="109000"/>
              </a:lnSpc>
              <a:defRPr/>
            </a:lvl3pPr>
            <a:lvl4pPr marL="1152000" indent="-288000" defTabSz="1152000">
              <a:lnSpc>
                <a:spcPct val="109000"/>
              </a:lnSpc>
              <a:defRPr/>
            </a:lvl4pPr>
            <a:lvl5pPr marL="1440000" indent="-288000" defTabSz="1440000">
              <a:lnSpc>
                <a:spcPct val="109000"/>
              </a:lnSpc>
              <a:defRPr/>
            </a:lvl5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CA796F5-9B78-413D-ACA0-606C0B69D1EC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31291492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rechthoek (titel in k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4">
            <a:extLst>
              <a:ext uri="{FF2B5EF4-FFF2-40B4-BE49-F238E27FC236}">
                <a16:creationId xmlns:a16="http://schemas.microsoft.com/office/drawing/2014/main" id="{47C9F9B3-AD85-4A45-A057-892FCECF51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0000" y="0"/>
            <a:ext cx="4724281" cy="6858000"/>
          </a:xfrm>
          <a:prstGeom prst="rect">
            <a:avLst/>
          </a:pr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CBDECA3D-B082-4699-9A0A-BE0010B4BA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00006" y="1260000"/>
            <a:ext cx="5966729" cy="5333542"/>
          </a:xfrm>
          <a:prstGeom prst="rect">
            <a:avLst/>
          </a:prstGeom>
        </p:spPr>
        <p:txBody>
          <a:bodyPr/>
          <a:lstStyle>
            <a:lvl1pPr marL="288000" indent="-288000" defTabSz="288000">
              <a:lnSpc>
                <a:spcPct val="109000"/>
              </a:lnSpc>
              <a:tabLst/>
              <a:defRPr/>
            </a:lvl1pPr>
            <a:lvl2pPr marL="576000" indent="-288000" defTabSz="576000">
              <a:lnSpc>
                <a:spcPct val="109000"/>
              </a:lnSpc>
              <a:tabLst/>
              <a:defRPr/>
            </a:lvl2pPr>
            <a:lvl3pPr marL="864000" indent="-288000" defTabSz="864000">
              <a:lnSpc>
                <a:spcPct val="109000"/>
              </a:lnSpc>
              <a:defRPr/>
            </a:lvl3pPr>
            <a:lvl4pPr marL="1152000" indent="-288000" defTabSz="1152000">
              <a:lnSpc>
                <a:spcPct val="109000"/>
              </a:lnSpc>
              <a:defRPr/>
            </a:lvl4pPr>
            <a:lvl5pPr marL="1440000" indent="-288000" defTabSz="1440000">
              <a:lnSpc>
                <a:spcPct val="109000"/>
              </a:lnSpc>
              <a:defRPr/>
            </a:lvl5pPr>
          </a:lstStyle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CA796F5-9B78-413D-ACA0-606C0B69D1EC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481BAD1-547C-E58E-5EC8-82D7062D0B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0006" y="360000"/>
            <a:ext cx="5927994" cy="648000"/>
          </a:xfrm>
          <a:solidFill>
            <a:schemeClr val="accent4"/>
          </a:solidFill>
        </p:spPr>
        <p:txBody>
          <a:bodyPr lIns="72000" tIns="72000" rIns="72000" bIns="72000" anchor="ctr" anchorCtr="0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titel in te 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559999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F19BD3BA-1417-4506-BFB8-DBB98CA7CDCC}"/>
              </a:ext>
            </a:extLst>
          </p:cNvPr>
          <p:cNvSpPr>
            <a:spLocks/>
          </p:cNvSpPr>
          <p:nvPr userDrawn="1"/>
        </p:nvSpPr>
        <p:spPr>
          <a:xfrm>
            <a:off x="-9681" y="-6574"/>
            <a:ext cx="8767316" cy="6903317"/>
          </a:xfrm>
          <a:custGeom>
            <a:avLst/>
            <a:gdLst>
              <a:gd name="connsiteX0" fmla="*/ 0 w 7767110"/>
              <a:gd name="connsiteY0" fmla="*/ 0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0" fmla="*/ 1807618 w 7767110"/>
              <a:gd name="connsiteY0" fmla="*/ 475440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6" fmla="*/ 1807618 w 7767110"/>
              <a:gd name="connsiteY6" fmla="*/ 475440 h 6916298"/>
              <a:gd name="connsiteX0" fmla="*/ 1167420 w 7767110"/>
              <a:gd name="connsiteY0" fmla="*/ 9413 h 6916298"/>
              <a:gd name="connsiteX1" fmla="*/ 5796136 w 7767110"/>
              <a:gd name="connsiteY1" fmla="*/ 0 h 6916298"/>
              <a:gd name="connsiteX2" fmla="*/ 7767110 w 7767110"/>
              <a:gd name="connsiteY2" fmla="*/ 6914670 h 6916298"/>
              <a:gd name="connsiteX3" fmla="*/ 5796136 w 7767110"/>
              <a:gd name="connsiteY3" fmla="*/ 6914670 h 6916298"/>
              <a:gd name="connsiteX4" fmla="*/ 5796136 w 7767110"/>
              <a:gd name="connsiteY4" fmla="*/ 6916298 h 6916298"/>
              <a:gd name="connsiteX5" fmla="*/ 0 w 7767110"/>
              <a:gd name="connsiteY5" fmla="*/ 6916298 h 6916298"/>
              <a:gd name="connsiteX6" fmla="*/ 1167420 w 7767110"/>
              <a:gd name="connsiteY6" fmla="*/ 9413 h 6916298"/>
              <a:gd name="connsiteX0" fmla="*/ 0 w 6599690"/>
              <a:gd name="connsiteY0" fmla="*/ 9413 h 6916298"/>
              <a:gd name="connsiteX1" fmla="*/ 4628716 w 6599690"/>
              <a:gd name="connsiteY1" fmla="*/ 0 h 6916298"/>
              <a:gd name="connsiteX2" fmla="*/ 6599690 w 6599690"/>
              <a:gd name="connsiteY2" fmla="*/ 6914670 h 6916298"/>
              <a:gd name="connsiteX3" fmla="*/ 4628716 w 6599690"/>
              <a:gd name="connsiteY3" fmla="*/ 6914670 h 6916298"/>
              <a:gd name="connsiteX4" fmla="*/ 4628716 w 6599690"/>
              <a:gd name="connsiteY4" fmla="*/ 6916298 h 6916298"/>
              <a:gd name="connsiteX5" fmla="*/ 268318 w 6599690"/>
              <a:gd name="connsiteY5" fmla="*/ 6902176 h 6916298"/>
              <a:gd name="connsiteX6" fmla="*/ 0 w 6599690"/>
              <a:gd name="connsiteY6" fmla="*/ 9413 h 6916298"/>
              <a:gd name="connsiteX0" fmla="*/ 9415 w 6609105"/>
              <a:gd name="connsiteY0" fmla="*/ 9413 h 6916298"/>
              <a:gd name="connsiteX1" fmla="*/ 4638131 w 6609105"/>
              <a:gd name="connsiteY1" fmla="*/ 0 h 6916298"/>
              <a:gd name="connsiteX2" fmla="*/ 6609105 w 6609105"/>
              <a:gd name="connsiteY2" fmla="*/ 6914670 h 6916298"/>
              <a:gd name="connsiteX3" fmla="*/ 4638131 w 6609105"/>
              <a:gd name="connsiteY3" fmla="*/ 6914670 h 6916298"/>
              <a:gd name="connsiteX4" fmla="*/ 4638131 w 6609105"/>
              <a:gd name="connsiteY4" fmla="*/ 6916298 h 6916298"/>
              <a:gd name="connsiteX5" fmla="*/ 0 w 6609105"/>
              <a:gd name="connsiteY5" fmla="*/ 6911591 h 6916298"/>
              <a:gd name="connsiteX6" fmla="*/ 9415 w 6609105"/>
              <a:gd name="connsiteY6" fmla="*/ 9413 h 6916298"/>
              <a:gd name="connsiteX0" fmla="*/ 9415 w 6609105"/>
              <a:gd name="connsiteY0" fmla="*/ 9413 h 6934728"/>
              <a:gd name="connsiteX1" fmla="*/ 4638131 w 6609105"/>
              <a:gd name="connsiteY1" fmla="*/ 0 h 6934728"/>
              <a:gd name="connsiteX2" fmla="*/ 6609105 w 6609105"/>
              <a:gd name="connsiteY2" fmla="*/ 6934728 h 6934728"/>
              <a:gd name="connsiteX3" fmla="*/ 4638131 w 6609105"/>
              <a:gd name="connsiteY3" fmla="*/ 6914670 h 6934728"/>
              <a:gd name="connsiteX4" fmla="*/ 4638131 w 6609105"/>
              <a:gd name="connsiteY4" fmla="*/ 6916298 h 6934728"/>
              <a:gd name="connsiteX5" fmla="*/ 0 w 6609105"/>
              <a:gd name="connsiteY5" fmla="*/ 6911591 h 6934728"/>
              <a:gd name="connsiteX6" fmla="*/ 9415 w 6609105"/>
              <a:gd name="connsiteY6" fmla="*/ 9413 h 6934728"/>
              <a:gd name="connsiteX0" fmla="*/ 0 w 6611724"/>
              <a:gd name="connsiteY0" fmla="*/ 0 h 6941361"/>
              <a:gd name="connsiteX1" fmla="*/ 4640750 w 6611724"/>
              <a:gd name="connsiteY1" fmla="*/ 6633 h 6941361"/>
              <a:gd name="connsiteX2" fmla="*/ 6611724 w 6611724"/>
              <a:gd name="connsiteY2" fmla="*/ 6941361 h 6941361"/>
              <a:gd name="connsiteX3" fmla="*/ 4640750 w 6611724"/>
              <a:gd name="connsiteY3" fmla="*/ 6921303 h 6941361"/>
              <a:gd name="connsiteX4" fmla="*/ 4640750 w 6611724"/>
              <a:gd name="connsiteY4" fmla="*/ 6922931 h 6941361"/>
              <a:gd name="connsiteX5" fmla="*/ 2619 w 6611724"/>
              <a:gd name="connsiteY5" fmla="*/ 6918224 h 6941361"/>
              <a:gd name="connsiteX6" fmla="*/ 0 w 6611724"/>
              <a:gd name="connsiteY6" fmla="*/ 0 h 6941361"/>
              <a:gd name="connsiteX0" fmla="*/ 0 w 6611724"/>
              <a:gd name="connsiteY0" fmla="*/ 0 h 6941361"/>
              <a:gd name="connsiteX1" fmla="*/ 4640750 w 6611724"/>
              <a:gd name="connsiteY1" fmla="*/ 6633 h 6941361"/>
              <a:gd name="connsiteX2" fmla="*/ 6611724 w 6611724"/>
              <a:gd name="connsiteY2" fmla="*/ 6941361 h 6941361"/>
              <a:gd name="connsiteX3" fmla="*/ 4640750 w 6611724"/>
              <a:gd name="connsiteY3" fmla="*/ 6921303 h 6941361"/>
              <a:gd name="connsiteX4" fmla="*/ 4640750 w 6611724"/>
              <a:gd name="connsiteY4" fmla="*/ 6922931 h 6941361"/>
              <a:gd name="connsiteX5" fmla="*/ 2619 w 6611724"/>
              <a:gd name="connsiteY5" fmla="*/ 6938282 h 6941361"/>
              <a:gd name="connsiteX6" fmla="*/ 0 w 6611724"/>
              <a:gd name="connsiteY6" fmla="*/ 0 h 694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1724" h="6941361">
                <a:moveTo>
                  <a:pt x="0" y="0"/>
                </a:moveTo>
                <a:lnTo>
                  <a:pt x="4640750" y="6633"/>
                </a:lnTo>
                <a:lnTo>
                  <a:pt x="6611724" y="6941361"/>
                </a:lnTo>
                <a:lnTo>
                  <a:pt x="4640750" y="6921303"/>
                </a:lnTo>
                <a:lnTo>
                  <a:pt x="4640750" y="6922931"/>
                </a:lnTo>
                <a:lnTo>
                  <a:pt x="2619" y="6938282"/>
                </a:lnTo>
                <a:cubicBezTo>
                  <a:pt x="2619" y="4632849"/>
                  <a:pt x="0" y="230543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1800">
              <a:latin typeface="+mn-lt"/>
            </a:endParaRPr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54D79DA9-09FB-46AD-9BD2-8BE456118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"/>
            <a:ext cx="6096000" cy="6871835"/>
          </a:xfrm>
          <a:custGeom>
            <a:avLst/>
            <a:gdLst>
              <a:gd name="connsiteX0" fmla="*/ 0 w 4572000"/>
              <a:gd name="connsiteY0" fmla="*/ 0 h 6858000"/>
              <a:gd name="connsiteX1" fmla="*/ 4572000 w 4572000"/>
              <a:gd name="connsiteY1" fmla="*/ 0 h 6858000"/>
              <a:gd name="connsiteX2" fmla="*/ 4572000 w 4572000"/>
              <a:gd name="connsiteY2" fmla="*/ 6858000 h 6858000"/>
              <a:gd name="connsiteX3" fmla="*/ 0 w 4572000"/>
              <a:gd name="connsiteY3" fmla="*/ 6858000 h 6858000"/>
              <a:gd name="connsiteX4" fmla="*/ 0 w 4572000"/>
              <a:gd name="connsiteY4" fmla="*/ 0 h 6858000"/>
              <a:gd name="connsiteX0" fmla="*/ 0 w 4572000"/>
              <a:gd name="connsiteY0" fmla="*/ 0 h 6858000"/>
              <a:gd name="connsiteX1" fmla="*/ 4572000 w 4572000"/>
              <a:gd name="connsiteY1" fmla="*/ 0 h 6858000"/>
              <a:gd name="connsiteX2" fmla="*/ 4572000 w 4572000"/>
              <a:gd name="connsiteY2" fmla="*/ 6858000 h 6858000"/>
              <a:gd name="connsiteX3" fmla="*/ 1959429 w 4572000"/>
              <a:gd name="connsiteY3" fmla="*/ 6844005 h 6858000"/>
              <a:gd name="connsiteX4" fmla="*/ 0 w 4572000"/>
              <a:gd name="connsiteY4" fmla="*/ 0 h 6858000"/>
              <a:gd name="connsiteX0" fmla="*/ 0 w 4572000"/>
              <a:gd name="connsiteY0" fmla="*/ 0 h 6871835"/>
              <a:gd name="connsiteX1" fmla="*/ 4572000 w 4572000"/>
              <a:gd name="connsiteY1" fmla="*/ 0 h 6871835"/>
              <a:gd name="connsiteX2" fmla="*/ 4572000 w 4572000"/>
              <a:gd name="connsiteY2" fmla="*/ 6858000 h 6871835"/>
              <a:gd name="connsiteX3" fmla="*/ 1959429 w 4572000"/>
              <a:gd name="connsiteY3" fmla="*/ 6871835 h 6871835"/>
              <a:gd name="connsiteX4" fmla="*/ 0 w 4572000"/>
              <a:gd name="connsiteY4" fmla="*/ 0 h 6871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6871835">
                <a:moveTo>
                  <a:pt x="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1959429" y="687183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 anchor="t" anchorCtr="0">
            <a:noAutofit/>
          </a:bodyPr>
          <a:lstStyle>
            <a:lvl2pPr marL="342900" indent="0" algn="ctr">
              <a:buFontTx/>
              <a:buNone/>
              <a:defRPr/>
            </a:lvl2pPr>
          </a:lstStyle>
          <a:p>
            <a:pPr lvl="1"/>
            <a:r>
              <a:rPr lang="nl-BE" dirty="0"/>
              <a:t>Voeg afbeelding in</a:t>
            </a:r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A354A127-9664-4BCF-9CCF-7B67EA3D8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784" y="1095003"/>
            <a:ext cx="5438192" cy="1200329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titel: Contact, Meer info…</a:t>
            </a:r>
            <a:endParaRPr lang="nl-BE" dirty="0"/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BDF1675A-F65E-4E54-9680-7F56A3A55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232" y="2541194"/>
            <a:ext cx="7165479" cy="301437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BE" dirty="0"/>
              <a:t>Typ contactgegevens, website…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3D0BA31-7CCC-484D-A9F1-FF8411A998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1" y="5727271"/>
            <a:ext cx="1557531" cy="67056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64848C5-FEEB-4745-A5D9-3006D6237E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278E343C-696F-06DC-E1C3-A689B441AB3A}"/>
              </a:ext>
            </a:extLst>
          </p:cNvPr>
          <p:cNvSpPr txBox="1"/>
          <p:nvPr userDrawn="1"/>
        </p:nvSpPr>
        <p:spPr>
          <a:xfrm>
            <a:off x="5175528" y="6001832"/>
            <a:ext cx="2550301" cy="396000"/>
          </a:xfrm>
          <a:prstGeom prst="roundRect">
            <a:avLst>
              <a:gd name="adj" fmla="val 18016"/>
            </a:avLst>
          </a:prstGeom>
          <a:solidFill>
            <a:schemeClr val="accent4"/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1"/>
                </a:solidFill>
              </a:rPr>
              <a:t>www.integratie-inburgering.be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52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07AB24C-A555-4F5B-80CF-056C4B5E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10728000" cy="64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nl-NL" dirty="0"/>
              <a:t>Klik om titel in te voegen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7B92A1-2FFF-42E9-83E4-B5C9EF033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260000"/>
            <a:ext cx="10728000" cy="5047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voor 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EF032F8-C5FF-490A-A5DB-F3A6A37D9AEA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330250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64" r:id="rId3"/>
    <p:sldLayoutId id="2147483666" r:id="rId4"/>
    <p:sldLayoutId id="2147483675" r:id="rId5"/>
    <p:sldLayoutId id="2147483668" r:id="rId6"/>
    <p:sldLayoutId id="2147483669" r:id="rId7"/>
    <p:sldLayoutId id="2147483663" r:id="rId8"/>
    <p:sldLayoutId id="2147483650" r:id="rId9"/>
    <p:sldLayoutId id="2147483671" r:id="rId10"/>
    <p:sldLayoutId id="2147483677" r:id="rId11"/>
    <p:sldLayoutId id="2147483667" r:id="rId12"/>
    <p:sldLayoutId id="2147483652" r:id="rId13"/>
    <p:sldLayoutId id="2147483653" r:id="rId14"/>
    <p:sldLayoutId id="2147483654" r:id="rId15"/>
    <p:sldLayoutId id="2147483672" r:id="rId16"/>
    <p:sldLayoutId id="2147483676" r:id="rId17"/>
    <p:sldLayoutId id="2147483655" r:id="rId18"/>
    <p:sldLayoutId id="2147483657" r:id="rId19"/>
    <p:sldLayoutId id="2147483659" r:id="rId20"/>
    <p:sldLayoutId id="2147483673" r:id="rId21"/>
    <p:sldLayoutId id="2147483662" r:id="rId22"/>
    <p:sldLayoutId id="2147483674" r:id="rId23"/>
    <p:sldLayoutId id="2147483656" r:id="rId2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288000" rtl="0" eaLnBrk="1" latinLnBrk="0" hangingPunct="1">
        <a:lnSpc>
          <a:spcPct val="109000"/>
        </a:lnSpc>
        <a:spcBef>
          <a:spcPts val="750"/>
        </a:spcBef>
        <a:buClr>
          <a:schemeClr val="tx2"/>
        </a:buClr>
        <a:buFont typeface="Arial" panose="020B0604020202020204" pitchFamily="34" charset="0"/>
        <a:buChar char="•"/>
        <a:tabLst>
          <a:tab pos="2880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defTabSz="288000" rtl="0" eaLnBrk="1" latinLnBrk="0" hangingPunct="1">
        <a:lnSpc>
          <a:spcPct val="109000"/>
        </a:lnSpc>
        <a:spcBef>
          <a:spcPts val="375"/>
        </a:spcBef>
        <a:buClr>
          <a:schemeClr val="accent2"/>
        </a:buClr>
        <a:buSzPct val="60000"/>
        <a:buFont typeface="Wingdings 3" panose="05040102010807070707" pitchFamily="18" charset="2"/>
        <a:buChar char=""/>
        <a:tabLst>
          <a:tab pos="5760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defTabSz="288000" rtl="0" eaLnBrk="1" latinLnBrk="0" hangingPunct="1">
        <a:lnSpc>
          <a:spcPct val="109000"/>
        </a:lnSpc>
        <a:spcBef>
          <a:spcPts val="375"/>
        </a:spcBef>
        <a:buClr>
          <a:schemeClr val="accent3"/>
        </a:buClr>
        <a:buFont typeface="Calibri" panose="020F0502020204030204" pitchFamily="34" charset="0"/>
        <a:buChar char="-"/>
        <a:tabLst>
          <a:tab pos="8640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defTabSz="288000" rtl="0" eaLnBrk="1" latinLnBrk="0" hangingPunct="1">
        <a:lnSpc>
          <a:spcPct val="109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+"/>
        <a:tabLst>
          <a:tab pos="1152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defTabSz="288000" rtl="0" eaLnBrk="1" latinLnBrk="0" hangingPunct="1">
        <a:lnSpc>
          <a:spcPct val="109000"/>
        </a:lnSpc>
        <a:spcBef>
          <a:spcPts val="375"/>
        </a:spcBef>
        <a:buClr>
          <a:schemeClr val="accent2"/>
        </a:buClr>
        <a:buFont typeface="Calibri" panose="020F0502020204030204" pitchFamily="34" charset="0"/>
        <a:buChar char="&gt;"/>
        <a:tabLst>
          <a:tab pos="144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reemdelingenrecht.b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reemdelingenrecht.b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advocaat.be/nl/woordenlijst/balie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 4">
            <a:extLst>
              <a:ext uri="{FF2B5EF4-FFF2-40B4-BE49-F238E27FC236}">
                <a16:creationId xmlns:a16="http://schemas.microsoft.com/office/drawing/2014/main" id="{ABBD8EB2-2D29-4765-A208-1C11A60458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Gezinshereniging in België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E464D76-7A7D-482F-A29B-54D54D6A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Houvast in veranderende wetgeving: vreemdelingenrecht voor hulpverleners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1A42034-EEE4-4409-B42D-01A754E7D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BE" dirty="0"/>
              <a:t>17/03/2026</a:t>
            </a:r>
          </a:p>
        </p:txBody>
      </p:sp>
    </p:spTree>
    <p:extLst>
      <p:ext uri="{BB962C8B-B14F-4D97-AF65-F5344CB8AC3E}">
        <p14:creationId xmlns:p14="http://schemas.microsoft.com/office/powerpoint/2010/main" val="411190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F178C-09BD-9AC1-39E2-D82215AD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71D8D-AD13-D000-72B5-D4ECEB942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1" y="360000"/>
            <a:ext cx="10208986" cy="648000"/>
          </a:xfrm>
        </p:spPr>
        <p:txBody>
          <a:bodyPr/>
          <a:lstStyle/>
          <a:p>
            <a:pPr algn="l"/>
            <a:r>
              <a:rPr lang="nl-NL" dirty="0"/>
              <a:t>A</a:t>
            </a:r>
            <a:r>
              <a:rPr lang="nl-BE" dirty="0" err="1"/>
              <a:t>gentschap</a:t>
            </a:r>
            <a:r>
              <a:rPr lang="nl-BE" dirty="0"/>
              <a:t> Integratie en Inburgering – dienst VIF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EA4C76-DF40-8F3F-4DE1-FC0833F6E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accent2"/>
                </a:solidFill>
              </a:rPr>
              <a:t>Ondersteunen van het werkveld bij een correcte toepassing van </a:t>
            </a:r>
            <a:r>
              <a:rPr lang="nl-NL" b="1" dirty="0">
                <a:solidFill>
                  <a:schemeClr val="accent2"/>
                </a:solidFill>
              </a:rPr>
              <a:t>vreemdelingenrecht</a:t>
            </a:r>
            <a:r>
              <a:rPr lang="nl-NL" dirty="0">
                <a:solidFill>
                  <a:schemeClr val="accent2"/>
                </a:solidFill>
              </a:rPr>
              <a:t> en </a:t>
            </a:r>
            <a:r>
              <a:rPr lang="nl-NL" b="1" dirty="0">
                <a:solidFill>
                  <a:schemeClr val="accent2"/>
                </a:solidFill>
              </a:rPr>
              <a:t>internationaal familierecht </a:t>
            </a:r>
            <a:r>
              <a:rPr lang="nl-NL" dirty="0">
                <a:solidFill>
                  <a:schemeClr val="accent2"/>
                </a:solidFill>
              </a:rPr>
              <a:t>via:</a:t>
            </a:r>
            <a:endParaRPr lang="nl-NL" dirty="0"/>
          </a:p>
          <a:p>
            <a:r>
              <a:rPr lang="nl-NL" dirty="0"/>
              <a:t>Publicaties</a:t>
            </a:r>
          </a:p>
          <a:p>
            <a:pPr lvl="1"/>
            <a:r>
              <a:rPr lang="nl-NL" b="1" dirty="0"/>
              <a:t>www.vreemdelingenrecht.be</a:t>
            </a:r>
          </a:p>
          <a:p>
            <a:pPr lvl="1"/>
            <a:r>
              <a:rPr lang="nl-NL" dirty="0"/>
              <a:t>E-nieuwsbrief</a:t>
            </a:r>
          </a:p>
          <a:p>
            <a:r>
              <a:rPr lang="nl-NL" b="1" dirty="0"/>
              <a:t>Telefonische helpdesk</a:t>
            </a:r>
          </a:p>
          <a:p>
            <a:pPr lvl="1"/>
            <a:r>
              <a:rPr lang="nl-NL" dirty="0"/>
              <a:t>Elke werkdag van 9u-12u30 op het nummer 09/205.00.55</a:t>
            </a:r>
          </a:p>
          <a:p>
            <a:r>
              <a:rPr lang="nl-NL" dirty="0"/>
              <a:t>Vorming</a:t>
            </a:r>
          </a:p>
          <a:p>
            <a:r>
              <a:rPr lang="nl-NL" dirty="0"/>
              <a:t>Begeleiding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9269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57C8EF-5256-A32B-9902-29C2E947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Disclaimer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41E37F-FDE3-7327-D063-B0E3669DD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chemeClr val="accent2"/>
                </a:solidFill>
              </a:rPr>
              <a:t>Gelieve er rekening mee te houden dat wetgeving onderhevig is aan verandering. De </a:t>
            </a:r>
            <a:r>
              <a:rPr lang="nl-NL" b="1" dirty="0">
                <a:solidFill>
                  <a:schemeClr val="accent2"/>
                </a:solidFill>
              </a:rPr>
              <a:t>momentopname </a:t>
            </a:r>
            <a:r>
              <a:rPr lang="nl-NL" dirty="0">
                <a:solidFill>
                  <a:schemeClr val="accent2"/>
                </a:solidFill>
              </a:rPr>
              <a:t>in deze presentatie kan hierdoor snel verouderd geraken. </a:t>
            </a:r>
          </a:p>
          <a:p>
            <a:pPr marL="0" indent="0">
              <a:buNone/>
            </a:pPr>
            <a:endParaRPr lang="nl-NL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chemeClr val="accent2"/>
                </a:solidFill>
              </a:rPr>
              <a:t>Voor actuele info kan u steeds terecht op </a:t>
            </a:r>
            <a:r>
              <a:rPr lang="nl-NL" b="1" dirty="0">
                <a:solidFill>
                  <a:schemeClr val="accent2"/>
                </a:solidFill>
              </a:rPr>
              <a:t>www.vreemdelingenrecht.be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0190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14D7F-642B-7F4B-5BA6-4AAD2ADE2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Inhoud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A27D31-FED3-137C-8FDE-F09F9720E2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Terminologie</a:t>
            </a:r>
          </a:p>
          <a:p>
            <a:r>
              <a:rPr lang="nl-NL" dirty="0"/>
              <a:t>Wie opent het recht op gezinshereniging?</a:t>
            </a:r>
          </a:p>
          <a:p>
            <a:r>
              <a:rPr lang="nl-NL" dirty="0"/>
              <a:t>Welke familieleden?</a:t>
            </a:r>
          </a:p>
          <a:p>
            <a:r>
              <a:rPr lang="nl-NL" dirty="0"/>
              <a:t>Voorwaarden?</a:t>
            </a:r>
          </a:p>
          <a:p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Procedure</a:t>
            </a:r>
          </a:p>
          <a:p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Einde van het verblijf</a:t>
            </a:r>
          </a:p>
          <a:p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Beroepsprocedure</a:t>
            </a:r>
            <a:endParaRPr lang="nl-B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2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297ADE-5F0D-070A-69E1-8881889A4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1. Terminologie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E48371-EE11-DA01-9232-853D037B1E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b="1" dirty="0"/>
              <a:t>Gezinshereniging</a:t>
            </a:r>
            <a:r>
              <a:rPr lang="nl-NL" dirty="0"/>
              <a:t> </a:t>
            </a:r>
            <a:r>
              <a:rPr lang="nl-NL" i="1" dirty="0" err="1"/>
              <a:t>sensu</a:t>
            </a:r>
            <a:r>
              <a:rPr lang="nl-NL" i="1" dirty="0"/>
              <a:t> </a:t>
            </a:r>
            <a:r>
              <a:rPr lang="nl-NL" i="1" dirty="0" err="1"/>
              <a:t>lato</a:t>
            </a:r>
            <a:r>
              <a:rPr lang="nl-NL" i="1" dirty="0"/>
              <a:t>: </a:t>
            </a:r>
            <a:r>
              <a:rPr lang="nl-NL" dirty="0"/>
              <a:t>het bij elkaar brengen van een gezin dat van elkaar gescheiden leeft</a:t>
            </a:r>
          </a:p>
          <a:p>
            <a:pPr lvl="1"/>
            <a:r>
              <a:rPr lang="nl-NL" dirty="0"/>
              <a:t>Recht op eerbiediging van het gezins- en familieleven: art. 8 EVRM, art. 7 EU-Handvest, art. 17 BUPO: </a:t>
            </a:r>
          </a:p>
          <a:p>
            <a:pPr lvl="1"/>
            <a:r>
              <a:rPr lang="nl-NL" dirty="0"/>
              <a:t>Specifiek voor kinderen: art. 9 en 10 IVRK en art. 24(3) EU-Handvest</a:t>
            </a:r>
          </a:p>
          <a:p>
            <a:pPr lvl="1"/>
            <a:r>
              <a:rPr lang="nl-NL" dirty="0"/>
              <a:t>Mensenrecht maar geen absoluut recht!</a:t>
            </a:r>
          </a:p>
          <a:p>
            <a:pPr lvl="1"/>
            <a:r>
              <a:rPr lang="nl-NL" dirty="0"/>
              <a:t>Omvat gezinsherenging </a:t>
            </a:r>
            <a:r>
              <a:rPr lang="nl-NL" i="1" dirty="0" err="1"/>
              <a:t>sensu</a:t>
            </a:r>
            <a:r>
              <a:rPr lang="nl-NL" i="1" dirty="0"/>
              <a:t> </a:t>
            </a:r>
            <a:r>
              <a:rPr lang="nl-NL" i="1" dirty="0" err="1"/>
              <a:t>stricto</a:t>
            </a:r>
            <a:r>
              <a:rPr lang="nl-NL" i="1" dirty="0"/>
              <a:t> </a:t>
            </a:r>
            <a:r>
              <a:rPr lang="nl-NL" dirty="0"/>
              <a:t>en gezinsvorming</a:t>
            </a:r>
          </a:p>
          <a:p>
            <a:pPr lvl="2"/>
            <a:r>
              <a:rPr lang="nl-NL" b="1" dirty="0"/>
              <a:t>Gezinsherenging </a:t>
            </a:r>
            <a:r>
              <a:rPr lang="nl-NL" i="1" dirty="0" err="1"/>
              <a:t>sensu</a:t>
            </a:r>
            <a:r>
              <a:rPr lang="nl-NL" i="1" dirty="0"/>
              <a:t> </a:t>
            </a:r>
            <a:r>
              <a:rPr lang="nl-NL" i="1" dirty="0" err="1"/>
              <a:t>stricto</a:t>
            </a:r>
            <a:r>
              <a:rPr lang="nl-NL" dirty="0"/>
              <a:t>: de familieband bestond reeds voor binnenkomst van de referentiepersoon/gezinshereniger in België</a:t>
            </a:r>
          </a:p>
          <a:p>
            <a:pPr lvl="2"/>
            <a:r>
              <a:rPr lang="nl-NL" b="1" dirty="0"/>
              <a:t>Gezinsvorming</a:t>
            </a:r>
            <a:r>
              <a:rPr lang="nl-NL" dirty="0"/>
              <a:t>: de familieband is pas ontstaan na binnenkomst van de referentiepersoon/gezinshereniger in België</a:t>
            </a:r>
          </a:p>
          <a:p>
            <a:r>
              <a:rPr lang="nl-NL" b="1" dirty="0"/>
              <a:t>Referentiepersoon/gezinshereniger</a:t>
            </a:r>
            <a:r>
              <a:rPr lang="nl-NL" dirty="0"/>
              <a:t>: de persoon in België die het recht op gezinshereniging opent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6243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65E61-0B6F-207D-D7A3-E2A58329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ijdelijke aanduiding voor afbeelding 12" descr="Vrouw met oorbellen die tegen een glazen muur leunt">
            <a:extLst>
              <a:ext uri="{FF2B5EF4-FFF2-40B4-BE49-F238E27FC236}">
                <a16:creationId xmlns:a16="http://schemas.microsoft.com/office/drawing/2014/main" id="{9C1DA802-308D-72C9-382F-836F163596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6" r="20288" b="2"/>
          <a:stretch>
            <a:fillRect/>
          </a:stretch>
        </p:blipFill>
        <p:spPr>
          <a:xfrm>
            <a:off x="6084441" y="-23194"/>
            <a:ext cx="6163751" cy="6923182"/>
          </a:xfrm>
          <a:noFill/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11F9039-9A11-0B96-1F4E-275F6EF28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0" y="1260000"/>
            <a:ext cx="7111481" cy="4582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b="1" dirty="0"/>
              <a:t>Referentiepersoon of gezinshereniger </a:t>
            </a:r>
            <a:r>
              <a:rPr lang="nl-BE" dirty="0"/>
              <a:t>= persoon met verblijfsrecht &gt; 3m in België</a:t>
            </a:r>
          </a:p>
          <a:p>
            <a:r>
              <a:rPr lang="nl-BE" b="1" dirty="0"/>
              <a:t>Belg </a:t>
            </a:r>
          </a:p>
          <a:p>
            <a:r>
              <a:rPr lang="nl-BE" b="1" dirty="0"/>
              <a:t>Unieburger</a:t>
            </a:r>
          </a:p>
          <a:p>
            <a:pPr lvl="1"/>
            <a:r>
              <a:rPr lang="nl-BE" altLang="nl-BE" dirty="0"/>
              <a:t>Persoon met nationaliteit van EU-lidstaat + IJsland, Noorwegen, Liechtenstein en Zwitserland </a:t>
            </a:r>
            <a:endParaRPr lang="nl-BE" dirty="0"/>
          </a:p>
          <a:p>
            <a:r>
              <a:rPr lang="nl-BE" b="1" dirty="0"/>
              <a:t>Derdelander</a:t>
            </a:r>
          </a:p>
          <a:p>
            <a:pPr lvl="1"/>
            <a:r>
              <a:rPr lang="nl-BE" altLang="nl-BE" dirty="0"/>
              <a:t>Persoon met andere nationaliteit dan EU-lidstaat + IJsland, Noorwegen, Liechtenstein en Zwitserland </a:t>
            </a:r>
            <a:endParaRPr lang="nl-B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DF611FF-12E4-47F3-3402-865258B52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360000"/>
            <a:ext cx="7111481" cy="648000"/>
          </a:xfrm>
        </p:spPr>
        <p:txBody>
          <a:bodyPr anchor="ctr">
            <a:noAutofit/>
          </a:bodyPr>
          <a:lstStyle/>
          <a:p>
            <a:r>
              <a:rPr lang="nl-NL" sz="3100" dirty="0"/>
              <a:t>2. W</a:t>
            </a:r>
            <a:r>
              <a:rPr lang="nl-BE" sz="3100" dirty="0"/>
              <a:t>ie opent het recht op gezinshereniging?</a:t>
            </a:r>
          </a:p>
        </p:txBody>
      </p:sp>
    </p:spTree>
    <p:extLst>
      <p:ext uri="{BB962C8B-B14F-4D97-AF65-F5344CB8AC3E}">
        <p14:creationId xmlns:p14="http://schemas.microsoft.com/office/powerpoint/2010/main" val="69165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C853E-6F4E-FBE2-908F-ABA457AE6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0B0C05-6160-F226-C7EF-712AD470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Wie opent het recht op gezinshereniging?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6E7E37-03E6-72C8-9148-E6F3969311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Derdelanders</a:t>
            </a:r>
          </a:p>
          <a:p>
            <a:pPr lvl="1"/>
            <a:r>
              <a:rPr lang="nl-NL" dirty="0"/>
              <a:t>Beschermingsstatuut</a:t>
            </a:r>
          </a:p>
          <a:p>
            <a:pPr lvl="2"/>
            <a:r>
              <a:rPr lang="nl-NL" dirty="0"/>
              <a:t>Erkende vluchtelingen (EV), subsidiair beschermden (SB), tijdelijk beschermden (TB), verblijf als staatloze en medisch </a:t>
            </a:r>
            <a:r>
              <a:rPr lang="nl-NL" dirty="0" err="1"/>
              <a:t>geregulariseerden</a:t>
            </a:r>
            <a:r>
              <a:rPr lang="nl-NL" dirty="0"/>
              <a:t> </a:t>
            </a:r>
            <a:r>
              <a:rPr lang="nl-NL" i="1" dirty="0"/>
              <a:t>→ </a:t>
            </a:r>
            <a:r>
              <a:rPr lang="nl-NL" dirty="0"/>
              <a:t>A kaart</a:t>
            </a:r>
          </a:p>
          <a:p>
            <a:pPr lvl="1"/>
            <a:r>
              <a:rPr lang="nl-NL" dirty="0"/>
              <a:t>Verblijfsrecht van onbeperkte duur</a:t>
            </a:r>
          </a:p>
          <a:p>
            <a:pPr lvl="2"/>
            <a:r>
              <a:rPr lang="nl-NL" dirty="0"/>
              <a:t>B, K (oude C), L (oude D), F of F+ kaart</a:t>
            </a:r>
          </a:p>
          <a:p>
            <a:pPr lvl="1"/>
            <a:r>
              <a:rPr lang="nl-NL" dirty="0"/>
              <a:t>Beperkt verblijfsrecht</a:t>
            </a:r>
          </a:p>
          <a:p>
            <a:pPr lvl="2"/>
            <a:r>
              <a:rPr lang="nl-NL" dirty="0"/>
              <a:t>Arbeidsmigranten, studenten en humanitair </a:t>
            </a:r>
            <a:r>
              <a:rPr lang="nl-NL" dirty="0" err="1"/>
              <a:t>geregulariseerden</a:t>
            </a:r>
            <a:r>
              <a:rPr lang="nl-NL" dirty="0"/>
              <a:t> </a:t>
            </a:r>
            <a:r>
              <a:rPr lang="nl-NL" i="1" dirty="0"/>
              <a:t>→ </a:t>
            </a:r>
            <a:r>
              <a:rPr lang="nl-NL" dirty="0"/>
              <a:t>A kaart</a:t>
            </a:r>
          </a:p>
          <a:p>
            <a:pPr lvl="1"/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Britten onder het terugtrekkingsakkoord</a:t>
            </a:r>
          </a:p>
        </p:txBody>
      </p:sp>
    </p:spTree>
    <p:extLst>
      <p:ext uri="{BB962C8B-B14F-4D97-AF65-F5344CB8AC3E}">
        <p14:creationId xmlns:p14="http://schemas.microsoft.com/office/powerpoint/2010/main" val="2105124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0C255-4BEB-EBEA-7FD4-EA92DD95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D7CFF-32DD-C548-FB10-79F4E2A0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Wie opent het recht op gezinshereniging?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73C5EAB-41EF-AD0D-061D-F0EFBC05A4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Unieburgers</a:t>
            </a:r>
          </a:p>
          <a:p>
            <a:pPr lvl="1"/>
            <a:r>
              <a:rPr lang="nl-NL" dirty="0"/>
              <a:t>EU-onderdaan (of </a:t>
            </a:r>
            <a:r>
              <a:rPr lang="nl-BE" altLang="nl-BE" dirty="0"/>
              <a:t>IJsland, Noorwegen, Liechtenstein en Zwitserland) die gebruik heeft gemaakt van </a:t>
            </a:r>
            <a:r>
              <a:rPr lang="nl-BE" altLang="nl-BE" b="1" dirty="0"/>
              <a:t>vrij personenverkeer</a:t>
            </a:r>
          </a:p>
          <a:p>
            <a:pPr lvl="1"/>
            <a:r>
              <a:rPr lang="nl-BE" dirty="0"/>
              <a:t>Hoedanigheid van werkzoekende, werknemer, zelfstandige, student of beschikker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6411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863E7D-BD7E-D2DD-7009-455E9B83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3. Welke familieleden?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CC67C9-F71C-A32A-37DA-928A089EC8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Afhankelijk van de referentiepersoon/gezinshereniger</a:t>
            </a:r>
          </a:p>
          <a:p>
            <a:pPr lvl="1"/>
            <a:r>
              <a:rPr lang="nl-NL" dirty="0"/>
              <a:t>Derdelander, Unieburger of Belg?</a:t>
            </a:r>
          </a:p>
          <a:p>
            <a:pPr lvl="1"/>
            <a:r>
              <a:rPr lang="nl-NL" dirty="0"/>
              <a:t>Statuut/hoedanigheid?</a:t>
            </a:r>
          </a:p>
          <a:p>
            <a:pPr lvl="1"/>
            <a:r>
              <a:rPr lang="nl-NL" dirty="0"/>
              <a:t>Verblijfsrecht van </a:t>
            </a: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voor</a:t>
            </a:r>
            <a:r>
              <a:rPr lang="nl-NL" dirty="0"/>
              <a:t> of sinds 18/08/2025?</a:t>
            </a:r>
          </a:p>
          <a:p>
            <a:pPr lvl="2"/>
            <a:r>
              <a:rPr lang="nl-NL" dirty="0">
                <a:solidFill>
                  <a:srgbClr val="FF0000"/>
                </a:solidFill>
              </a:rPr>
              <a:t>! Wet van 18 juli 2025</a:t>
            </a:r>
          </a:p>
          <a:p>
            <a:pPr lvl="2"/>
            <a:r>
              <a:rPr lang="nl-NL" dirty="0"/>
              <a:t>Beslissing CGVS, datum arrest </a:t>
            </a:r>
            <a:r>
              <a:rPr lang="nl-NL" dirty="0" err="1"/>
              <a:t>RvV</a:t>
            </a:r>
            <a:r>
              <a:rPr lang="nl-NL" dirty="0"/>
              <a:t>, beslissing DVZ, inschrijving nationaliteitsverklaring Rijksregister</a:t>
            </a:r>
          </a:p>
        </p:txBody>
      </p:sp>
    </p:spTree>
    <p:extLst>
      <p:ext uri="{BB962C8B-B14F-4D97-AF65-F5344CB8AC3E}">
        <p14:creationId xmlns:p14="http://schemas.microsoft.com/office/powerpoint/2010/main" val="2856744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8B657-E280-4A10-EC83-DBEF65A6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3.1 Gezinshereniging met een derdelander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C35FAD-3DA6-1A79-3AB6-54B38EA38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Verblijfsrecht sinds 18/08/2025</a:t>
            </a:r>
          </a:p>
          <a:p>
            <a:r>
              <a:rPr lang="nl-NL" dirty="0"/>
              <a:t>Echtgenoot/echtgenote</a:t>
            </a:r>
          </a:p>
          <a:p>
            <a:r>
              <a:rPr lang="nl-NL" dirty="0"/>
              <a:t>Geregistreerde partner (duurzame en stabiele relatie)</a:t>
            </a:r>
          </a:p>
          <a:p>
            <a:r>
              <a:rPr lang="nl-NL" dirty="0"/>
              <a:t>Minderjarige (stief)kinderen</a:t>
            </a:r>
          </a:p>
          <a:p>
            <a:r>
              <a:rPr lang="nl-NL" dirty="0"/>
              <a:t>Meerderjarig gehandicapte kinderen</a:t>
            </a:r>
          </a:p>
          <a:p>
            <a:r>
              <a:rPr lang="nl-NL" dirty="0"/>
              <a:t>Ouders van een niet-begeleide minderjarige vreemdeling (NBMV) die erkend werd als vluchteling of verblijf als staatloze</a:t>
            </a:r>
          </a:p>
          <a:p>
            <a:pPr lvl="1"/>
            <a:r>
              <a:rPr lang="nl-NL" sz="2200" dirty="0">
                <a:solidFill>
                  <a:srgbClr val="FF0000"/>
                </a:solidFill>
              </a:rPr>
              <a:t>Geen recht meer voor ouder van NBMV met SB </a:t>
            </a:r>
            <a:r>
              <a:rPr lang="nl-NL" sz="2200" dirty="0"/>
              <a:t>(humanitair visum)</a:t>
            </a:r>
          </a:p>
          <a:p>
            <a:r>
              <a:rPr lang="nl-NL" dirty="0"/>
              <a:t>Ouders van een begeleide minderjarige vreemdeling op voorwaarde dat</a:t>
            </a:r>
          </a:p>
          <a:p>
            <a:pPr lvl="1"/>
            <a:r>
              <a:rPr lang="nl-NL" sz="2200" dirty="0"/>
              <a:t>Kind erkend als vluchteling, subsidiair beschermde of verblijf als staatloze</a:t>
            </a:r>
          </a:p>
          <a:p>
            <a:pPr lvl="1"/>
            <a:r>
              <a:rPr lang="nl-BE" sz="2200" dirty="0"/>
              <a:t>Aanwezig in BE </a:t>
            </a:r>
            <a:r>
              <a:rPr lang="nl-BE" sz="2200" i="1" dirty="0"/>
              <a:t>tijdens</a:t>
            </a:r>
            <a:r>
              <a:rPr lang="nl-BE" sz="2200" dirty="0"/>
              <a:t> behandeling VIB of aanvraag verblijf als staatloze maar zelf geen bescherming </a:t>
            </a:r>
          </a:p>
          <a:p>
            <a:pPr lvl="1"/>
            <a:r>
              <a:rPr lang="nl-BE" sz="2200" dirty="0"/>
              <a:t>Familieband bestond al voor aankomst kind in BE</a:t>
            </a:r>
          </a:p>
          <a:p>
            <a:pPr lvl="1"/>
            <a:r>
              <a:rPr lang="nl-BE" sz="2200" dirty="0">
                <a:solidFill>
                  <a:srgbClr val="FF0000"/>
                </a:solidFill>
              </a:rPr>
              <a:t>Geen recht meer voor nareizende (achterblijvende) ouder van begeleide minderjarige </a:t>
            </a:r>
            <a:r>
              <a:rPr lang="nl-BE" sz="2200" dirty="0"/>
              <a:t>(humanitair visum)</a:t>
            </a:r>
          </a:p>
        </p:txBody>
      </p:sp>
    </p:spTree>
    <p:extLst>
      <p:ext uri="{BB962C8B-B14F-4D97-AF65-F5344CB8AC3E}">
        <p14:creationId xmlns:p14="http://schemas.microsoft.com/office/powerpoint/2010/main" val="45393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4FBBE-9471-338E-6687-BC9E936EA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AD717-A6E0-A7B5-51C9-B067610D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3.2 Gezinshereniging met Unieburger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2323B9-53B0-278F-C4FE-1173150DAE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Echtgenoot/echtgenote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Geregistreerde partner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(Stief)(klein)kinderen &lt;21j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(Stief)(klein)kinderen &gt;21j ten laste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Ouders van minderjarige Unieburger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>
                <a:solidFill>
                  <a:schemeClr val="accent2"/>
                </a:solidFill>
              </a:rPr>
              <a:t>(Schoon)ouders ten laste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>
                <a:solidFill>
                  <a:schemeClr val="accent2"/>
                </a:solidFill>
              </a:rPr>
              <a:t>Andere familieleden</a:t>
            </a:r>
          </a:p>
          <a:p>
            <a:pPr marL="646775" lvl="1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>
                <a:solidFill>
                  <a:schemeClr val="accent2"/>
                </a:solidFill>
              </a:rPr>
              <a:t>Duurzame partner</a:t>
            </a:r>
          </a:p>
          <a:p>
            <a:pPr marL="646775" lvl="1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>
                <a:solidFill>
                  <a:schemeClr val="accent2"/>
                </a:solidFill>
              </a:rPr>
              <a:t>Familielid ‘ten laste’ (= financiële, emotionele of lichamelijke afhankelijkheid)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19427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50394-4933-435B-9D75-4D144C077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D68013-6CF6-CAEA-C133-164728830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3.3 Gezinshereniging met Belg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F4311E6-AAC9-41F9-BFA0-4212A7D7CC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Echtgenoot/echtgenote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Geregistreerde partner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(Stief)(klein)kinderen &lt;18j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(Stief)(klein)kinderen &gt;18j ten laste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/>
              <a:t>Ouders van minderjarige Belg</a:t>
            </a:r>
          </a:p>
          <a:p>
            <a:pPr marL="358775" indent="-273050">
              <a:spcBef>
                <a:spcPts val="600"/>
              </a:spcBef>
              <a:buClr>
                <a:schemeClr val="accent1"/>
              </a:buClr>
            </a:pPr>
            <a:r>
              <a:rPr lang="nl-BE" dirty="0">
                <a:solidFill>
                  <a:schemeClr val="accent2"/>
                </a:solidFill>
              </a:rPr>
              <a:t>Familielid met onderlinge afhankelijkheid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3706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39A79F-F3F4-D36B-5680-9A8AD3AD5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Bewijs verwantschapsband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36B886-6D5F-4579-1364-F2CA82B07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Geboorteakte / huwelijksakte</a:t>
            </a:r>
          </a:p>
          <a:p>
            <a:pPr lvl="1"/>
            <a:r>
              <a:rPr lang="nl-NL" dirty="0"/>
              <a:t>Gelegaliseerd of voorzien van apostille (indien nodig)</a:t>
            </a:r>
          </a:p>
          <a:p>
            <a:pPr lvl="1"/>
            <a:r>
              <a:rPr lang="nl-NL" dirty="0"/>
              <a:t>Vertaald door beëdigd vertaler</a:t>
            </a:r>
          </a:p>
          <a:p>
            <a:pPr lvl="1"/>
            <a:r>
              <a:rPr lang="nl-NL" dirty="0"/>
              <a:t>Onmogelijk om authentieke akte voor te leggen: cascaderegeling</a:t>
            </a:r>
          </a:p>
          <a:p>
            <a:pPr lvl="2"/>
            <a:r>
              <a:rPr lang="nl-NL" dirty="0"/>
              <a:t>DVZ </a:t>
            </a:r>
            <a:r>
              <a:rPr lang="nl-NL" i="1" dirty="0"/>
              <a:t>kan </a:t>
            </a:r>
            <a:r>
              <a:rPr lang="nl-NL" dirty="0"/>
              <a:t>rekening houden met andere geldige bewijzen</a:t>
            </a:r>
          </a:p>
          <a:p>
            <a:pPr lvl="3"/>
            <a:r>
              <a:rPr lang="nl-NL" dirty="0"/>
              <a:t>! DVZ </a:t>
            </a:r>
            <a:r>
              <a:rPr lang="nl-NL" i="1" dirty="0"/>
              <a:t>moet </a:t>
            </a:r>
            <a:r>
              <a:rPr lang="nl-NL" dirty="0"/>
              <a:t>rekening houden met andere geldige bewijzen indien EV, SB* of verblijf als staatloze + weigering mag niet uitsluitend gebaseerd zijn op ontbreken officiële documenten (samenwerkingsplicht)</a:t>
            </a:r>
          </a:p>
          <a:p>
            <a:pPr lvl="2"/>
            <a:r>
              <a:rPr lang="nl-NL" b="1" dirty="0"/>
              <a:t>DNA-test</a:t>
            </a:r>
          </a:p>
        </p:txBody>
      </p:sp>
    </p:spTree>
    <p:extLst>
      <p:ext uri="{BB962C8B-B14F-4D97-AF65-F5344CB8AC3E}">
        <p14:creationId xmlns:p14="http://schemas.microsoft.com/office/powerpoint/2010/main" val="344182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524934-1D2B-71D5-D196-73C213B12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4. Voorwaarden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C7D7A7-9C5B-5706-DAAE-ABC47F1A1E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Wachttermijn</a:t>
            </a:r>
          </a:p>
          <a:p>
            <a:r>
              <a:rPr lang="nl-NL" i="1" dirty="0"/>
              <a:t>Service fee </a:t>
            </a:r>
            <a:r>
              <a:rPr lang="nl-NL" dirty="0"/>
              <a:t>(VAC), </a:t>
            </a:r>
            <a:r>
              <a:rPr lang="nl-NL" i="1" dirty="0"/>
              <a:t>visum handling fee </a:t>
            </a:r>
            <a:r>
              <a:rPr lang="nl-NL" dirty="0"/>
              <a:t>(</a:t>
            </a:r>
            <a:r>
              <a:rPr lang="nl-NL" dirty="0" err="1"/>
              <a:t>dipl</a:t>
            </a:r>
            <a:r>
              <a:rPr lang="nl-NL" dirty="0"/>
              <a:t>. post), retributie (DVZ)</a:t>
            </a:r>
            <a:endParaRPr lang="nl-NL" i="1" dirty="0"/>
          </a:p>
          <a:p>
            <a:r>
              <a:rPr lang="nl-NL" dirty="0"/>
              <a:t>Identiteitsbewijs</a:t>
            </a:r>
          </a:p>
          <a:p>
            <a:r>
              <a:rPr lang="nl-NL" dirty="0"/>
              <a:t>Materiële voorwaarden</a:t>
            </a:r>
          </a:p>
          <a:p>
            <a:pPr lvl="1"/>
            <a:r>
              <a:rPr lang="nl-NL" dirty="0"/>
              <a:t>Inkomensvoorwaarde</a:t>
            </a:r>
          </a:p>
          <a:p>
            <a:pPr lvl="1"/>
            <a:r>
              <a:rPr lang="nl-NL" dirty="0"/>
              <a:t>Huisvesting</a:t>
            </a:r>
          </a:p>
          <a:p>
            <a:pPr lvl="1"/>
            <a:r>
              <a:rPr lang="nl-NL" dirty="0"/>
              <a:t>Ziekteverzekering</a:t>
            </a:r>
          </a:p>
          <a:p>
            <a:r>
              <a:rPr lang="nl-BE" dirty="0"/>
              <a:t>Medisch getuigschrift (gevaar volksgezondheid)</a:t>
            </a:r>
          </a:p>
          <a:p>
            <a:r>
              <a:rPr lang="nl-BE" dirty="0"/>
              <a:t>Uittreksel strafregister (gevaar openbare orde)</a:t>
            </a:r>
          </a:p>
          <a:p>
            <a:r>
              <a:rPr lang="nl-BE" dirty="0"/>
              <a:t>Samenwoonst/</a:t>
            </a:r>
            <a:r>
              <a:rPr lang="nl-BE" dirty="0" err="1"/>
              <a:t>gezinscel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91861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7FE35-AA3A-1A8F-ECDD-56DD74D4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0ABF3-6BAB-D48F-18A5-98562E38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Welke voorwaarden?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B454B70-EF1B-2EDF-1CA5-9B92ACE2D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dirty="0"/>
              <a:t>Afhankelijk van de referentiepersoon/gezinshereniger</a:t>
            </a:r>
          </a:p>
          <a:p>
            <a:pPr lvl="1"/>
            <a:r>
              <a:rPr lang="nl-NL" dirty="0"/>
              <a:t>Derdelander, Unieburger of Belg?</a:t>
            </a:r>
          </a:p>
          <a:p>
            <a:pPr lvl="1"/>
            <a:r>
              <a:rPr lang="nl-NL" dirty="0"/>
              <a:t>Statuut/hoedanigheid?</a:t>
            </a:r>
          </a:p>
          <a:p>
            <a:pPr lvl="1"/>
            <a:r>
              <a:rPr lang="nl-NL" dirty="0"/>
              <a:t>Verblijfsrecht van </a:t>
            </a:r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voor</a:t>
            </a:r>
            <a:r>
              <a:rPr lang="nl-NL" dirty="0"/>
              <a:t> of sinds 18/08/2025?</a:t>
            </a:r>
          </a:p>
          <a:p>
            <a:pPr lvl="2"/>
            <a:r>
              <a:rPr lang="nl-NL" dirty="0">
                <a:solidFill>
                  <a:srgbClr val="FF0000"/>
                </a:solidFill>
              </a:rPr>
              <a:t>! Wet van 18 juli 2025</a:t>
            </a:r>
          </a:p>
          <a:p>
            <a:pPr lvl="2"/>
            <a:r>
              <a:rPr lang="nl-NL" dirty="0"/>
              <a:t>Beslissing CGVS, datum arrest </a:t>
            </a:r>
            <a:r>
              <a:rPr lang="nl-NL" dirty="0" err="1"/>
              <a:t>RvV</a:t>
            </a:r>
            <a:r>
              <a:rPr lang="nl-NL" dirty="0"/>
              <a:t>, beslissing DVZ, inschrijving nationaliteitsverklaring Rijksregister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96260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66B53-C04D-4BF8-1439-3B06BA56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7E8D26-CF7F-FF37-A8EC-706C9895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4.1 Gezinshereniging met een derdelander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934850A-C23C-FB1A-009E-E8A6460162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Derdelanders</a:t>
            </a:r>
          </a:p>
          <a:p>
            <a:pPr lvl="1"/>
            <a:r>
              <a:rPr lang="nl-NL" dirty="0"/>
              <a:t>Beschermingsstatuut</a:t>
            </a:r>
          </a:p>
          <a:p>
            <a:pPr lvl="2"/>
            <a:r>
              <a:rPr lang="nl-NL" dirty="0">
                <a:highlight>
                  <a:srgbClr val="FFFF00"/>
                </a:highlight>
              </a:rPr>
              <a:t>Erkende vluchtelingen </a:t>
            </a:r>
            <a:r>
              <a:rPr lang="nl-NL" dirty="0"/>
              <a:t>(EV), subsidiair beschermden (SB), tijdelijk beschermden (TB), verblijf als staatloze en medisch </a:t>
            </a:r>
            <a:r>
              <a:rPr lang="nl-NL" dirty="0" err="1"/>
              <a:t>geregulariseerden</a:t>
            </a:r>
            <a:r>
              <a:rPr lang="nl-NL" dirty="0"/>
              <a:t> </a:t>
            </a:r>
            <a:r>
              <a:rPr lang="nl-NL" i="1" dirty="0"/>
              <a:t>→ </a:t>
            </a:r>
            <a:r>
              <a:rPr lang="nl-NL" dirty="0"/>
              <a:t>A kaart</a:t>
            </a:r>
          </a:p>
          <a:p>
            <a:pPr lvl="1"/>
            <a:r>
              <a:rPr lang="nl-NL" dirty="0"/>
              <a:t>Verblijfsrecht van onbeperkte duur</a:t>
            </a:r>
          </a:p>
          <a:p>
            <a:pPr lvl="2"/>
            <a:r>
              <a:rPr lang="nl-NL" dirty="0"/>
              <a:t>B, K (oude C), L (oude D), F of F+ kaart</a:t>
            </a:r>
          </a:p>
          <a:p>
            <a:pPr lvl="1"/>
            <a:r>
              <a:rPr lang="nl-NL" dirty="0"/>
              <a:t>Beperkt verblijfsrecht</a:t>
            </a:r>
          </a:p>
          <a:p>
            <a:pPr lvl="2"/>
            <a:r>
              <a:rPr lang="nl-NL" dirty="0"/>
              <a:t>Arbeidsmigranten, studenten en humanitair </a:t>
            </a:r>
            <a:r>
              <a:rPr lang="nl-NL" dirty="0" err="1"/>
              <a:t>geregulariseerden</a:t>
            </a:r>
            <a:r>
              <a:rPr lang="nl-NL" dirty="0"/>
              <a:t> </a:t>
            </a:r>
            <a:r>
              <a:rPr lang="nl-NL" i="1" dirty="0"/>
              <a:t>→ </a:t>
            </a:r>
            <a:r>
              <a:rPr lang="nl-NL" dirty="0"/>
              <a:t>A kaart</a:t>
            </a:r>
          </a:p>
          <a:p>
            <a:pPr lvl="1"/>
            <a:r>
              <a:rPr lang="nl-NL" dirty="0">
                <a:solidFill>
                  <a:schemeClr val="bg1">
                    <a:lumMod val="65000"/>
                  </a:schemeClr>
                </a:solidFill>
              </a:rPr>
              <a:t>Britten onder het terugtrekkingsakkoord</a:t>
            </a:r>
          </a:p>
        </p:txBody>
      </p:sp>
    </p:spTree>
    <p:extLst>
      <p:ext uri="{BB962C8B-B14F-4D97-AF65-F5344CB8AC3E}">
        <p14:creationId xmlns:p14="http://schemas.microsoft.com/office/powerpoint/2010/main" val="194123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93316-DD5C-4972-49C4-BE71530E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72A31D-FCBC-9D49-A190-88CB1C2B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een erkend vluchteling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B71C7E-62CB-7007-A833-AD15F79D24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Verblijfsrecht sinds 18/08/2025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Sinds wet 18 juli 2025 onderscheid tussen</a:t>
            </a:r>
          </a:p>
          <a:p>
            <a:pPr marL="0" indent="0">
              <a:buNone/>
            </a:pPr>
            <a:endParaRPr lang="nl-BE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FF51B88-967A-7FE3-33A9-EFF1AE463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308730"/>
              </p:ext>
            </p:extLst>
          </p:nvPr>
        </p:nvGraphicFramePr>
        <p:xfrm>
          <a:off x="976476" y="2422006"/>
          <a:ext cx="10575048" cy="3740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7524">
                  <a:extLst>
                    <a:ext uri="{9D8B030D-6E8A-4147-A177-3AD203B41FA5}">
                      <a16:colId xmlns:a16="http://schemas.microsoft.com/office/drawing/2014/main" val="1160054899"/>
                    </a:ext>
                  </a:extLst>
                </a:gridCol>
                <a:gridCol w="5287524">
                  <a:extLst>
                    <a:ext uri="{9D8B030D-6E8A-4147-A177-3AD203B41FA5}">
                      <a16:colId xmlns:a16="http://schemas.microsoft.com/office/drawing/2014/main" val="1826086379"/>
                    </a:ext>
                  </a:extLst>
                </a:gridCol>
              </a:tblGrid>
              <a:tr h="449116">
                <a:tc>
                  <a:txBody>
                    <a:bodyPr/>
                    <a:lstStyle/>
                    <a:p>
                      <a:r>
                        <a:rPr lang="nl-NL" sz="2000" dirty="0"/>
                        <a:t>Meereizende familieleden van EV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Nareizende familieleden van EV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61447"/>
                  </a:ext>
                </a:extLst>
              </a:tr>
              <a:tr h="961576">
                <a:tc>
                  <a:txBody>
                    <a:bodyPr/>
                    <a:lstStyle/>
                    <a:p>
                      <a:r>
                        <a:rPr lang="nl-NL" sz="1800" b="1" dirty="0"/>
                        <a:t>Familieleden aanwezig in BE tijdens behandeling VIB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800" b="0" dirty="0"/>
                        <a:t>Aankomst op hetzelfde moment in BE is niet vereist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800" b="0" dirty="0"/>
                        <a:t>Aankomst voor beslissing CGVS</a:t>
                      </a:r>
                    </a:p>
                    <a:p>
                      <a:r>
                        <a:rPr lang="nl-BE" sz="1800" b="0" dirty="0"/>
                        <a:t>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Achtergebleven familieleden (</a:t>
                      </a:r>
                      <a:r>
                        <a:rPr lang="nl-BE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zowel gezinshereniging als gezinsvorming</a:t>
                      </a:r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nl-BE" sz="1800" b="0" dirty="0"/>
                        <a:t>OF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321601"/>
                  </a:ext>
                </a:extLst>
              </a:tr>
              <a:tr h="858241">
                <a:tc>
                  <a:txBody>
                    <a:bodyPr/>
                    <a:lstStyle/>
                    <a:p>
                      <a:r>
                        <a:rPr lang="nl-NL" sz="1800" b="0" dirty="0"/>
                        <a:t>Familieleden zelf niet EV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NL" sz="1800" b="0" dirty="0"/>
                        <a:t>Familielid zelf beslissing tot weigering of niet-ontvankelijkheid van CGVS/</a:t>
                      </a:r>
                      <a:r>
                        <a:rPr lang="nl-NL" sz="1800" b="0" dirty="0" err="1"/>
                        <a:t>RvV</a:t>
                      </a:r>
                      <a:r>
                        <a:rPr lang="nl-NL" sz="1800" b="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l-NL" sz="1800" b="0" dirty="0"/>
                        <a:t>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Familieleden in België aangekomen na erkenning als vluchteling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08975"/>
                  </a:ext>
                </a:extLst>
              </a:tr>
              <a:tr h="609074">
                <a:tc>
                  <a:txBody>
                    <a:bodyPr/>
                    <a:lstStyle/>
                    <a:p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Familieband bestond reeds voor aankomst van gezinshereniger in BE </a:t>
                      </a:r>
                    </a:p>
                    <a:p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→ Enkel </a:t>
                      </a:r>
                      <a:r>
                        <a:rPr lang="nl-BE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gezinshereniging</a:t>
                      </a:r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geen gezinsvorming</a:t>
                      </a:r>
                      <a:endParaRPr lang="nl-BE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Familieleden in België maar familieband pas ontstaan na aankomst referentiepersoon (EV of staatloze) in België</a:t>
                      </a:r>
                      <a:endParaRPr lang="nl-BE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32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734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D5E79C-723C-EE76-3746-2496BA9B7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een erkend vluchteling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0B2EC1-3DCF-6295-60F5-FC6A7DD0F1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accent2"/>
                </a:solidFill>
              </a:rPr>
              <a:t>Voorwaarden GH voor ‘</a:t>
            </a:r>
            <a:r>
              <a:rPr lang="nl-NL" b="1" dirty="0">
                <a:solidFill>
                  <a:schemeClr val="accent2"/>
                </a:solidFill>
              </a:rPr>
              <a:t>nareizende familieleden</a:t>
            </a:r>
            <a:r>
              <a:rPr lang="nl-NL" dirty="0">
                <a:solidFill>
                  <a:schemeClr val="accent2"/>
                </a:solidFill>
              </a:rPr>
              <a:t>’</a:t>
            </a:r>
          </a:p>
          <a:p>
            <a:r>
              <a:rPr lang="nl-NL" dirty="0"/>
              <a:t>Géén wachttermijn</a:t>
            </a:r>
          </a:p>
          <a:p>
            <a:r>
              <a:rPr lang="nl-BE" dirty="0"/>
              <a:t>Retributie: </a:t>
            </a:r>
            <a:r>
              <a:rPr lang="nl-BE" b="1" dirty="0"/>
              <a:t>218 euro </a:t>
            </a:r>
            <a:r>
              <a:rPr lang="nl-BE" dirty="0"/>
              <a:t>pp, </a:t>
            </a:r>
            <a:r>
              <a:rPr lang="nl-BE" u="sng" dirty="0"/>
              <a:t>tenzij</a:t>
            </a:r>
            <a:r>
              <a:rPr lang="nl-BE" dirty="0"/>
              <a:t> familieband al bestand voor aankomst referentiepersoon in BE</a:t>
            </a:r>
          </a:p>
          <a:p>
            <a:pPr lvl="1"/>
            <a:r>
              <a:rPr lang="nl-BE" dirty="0"/>
              <a:t>Nooit retributie voor kind &lt; 18 jaar of gehandicapt</a:t>
            </a:r>
          </a:p>
          <a:p>
            <a:r>
              <a:rPr lang="nl-BE" dirty="0"/>
              <a:t>Bij aanvraag vanuit het buitenland:</a:t>
            </a:r>
            <a:endParaRPr lang="nl-BE" i="1" dirty="0"/>
          </a:p>
          <a:p>
            <a:pPr lvl="1"/>
            <a:r>
              <a:rPr lang="nl-BE" i="1" dirty="0"/>
              <a:t>Visum handling fee</a:t>
            </a:r>
            <a:r>
              <a:rPr lang="nl-BE" dirty="0"/>
              <a:t>: </a:t>
            </a:r>
            <a:r>
              <a:rPr lang="nl-BE" b="1" dirty="0"/>
              <a:t>180 euro </a:t>
            </a:r>
            <a:r>
              <a:rPr lang="nl-BE" dirty="0"/>
              <a:t>pp</a:t>
            </a:r>
          </a:p>
          <a:p>
            <a:pPr lvl="1"/>
            <a:r>
              <a:rPr lang="nl-BE" i="1" dirty="0"/>
              <a:t>Service fee</a:t>
            </a:r>
            <a:r>
              <a:rPr lang="nl-BE" dirty="0"/>
              <a:t>: </a:t>
            </a:r>
            <a:r>
              <a:rPr lang="nl-BE" b="1" dirty="0"/>
              <a:t>20-50 euro </a:t>
            </a:r>
            <a:r>
              <a:rPr lang="nl-BE" dirty="0"/>
              <a:t>pp</a:t>
            </a:r>
          </a:p>
          <a:p>
            <a:r>
              <a:rPr lang="nl-BE" dirty="0"/>
              <a:t>Identiteitsbewijs:</a:t>
            </a:r>
          </a:p>
          <a:p>
            <a:pPr lvl="1"/>
            <a:r>
              <a:rPr lang="nl-BE" dirty="0"/>
              <a:t>Principe: geldig internationaal paspoort</a:t>
            </a:r>
          </a:p>
          <a:p>
            <a:pPr lvl="1"/>
            <a:r>
              <a:rPr lang="nl-BE" dirty="0"/>
              <a:t>Indien onmogelijk of bijzonder moeilijk om paspoort te bekomen: andere bewijsmiddelen. Staat identiteit vast: </a:t>
            </a:r>
            <a:r>
              <a:rPr lang="nl-BE" i="1" dirty="0"/>
              <a:t>laissez-passer </a:t>
            </a:r>
            <a:r>
              <a:rPr lang="nl-BE" dirty="0"/>
              <a:t>(= doorlaatbewijs)</a:t>
            </a:r>
          </a:p>
        </p:txBody>
      </p:sp>
    </p:spTree>
    <p:extLst>
      <p:ext uri="{BB962C8B-B14F-4D97-AF65-F5344CB8AC3E}">
        <p14:creationId xmlns:p14="http://schemas.microsoft.com/office/powerpoint/2010/main" val="1926195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0687-7992-4A1C-A97B-1B22E406F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838EA-8A94-C3A1-BDDB-0DBFECE72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een erkend vluchteling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9FD78B-2820-9186-C1D1-FFBEB52D8C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accent2"/>
                </a:solidFill>
              </a:rPr>
              <a:t>Voorwaarden GH voor ‘</a:t>
            </a:r>
            <a:r>
              <a:rPr lang="nl-NL" b="1" dirty="0">
                <a:solidFill>
                  <a:schemeClr val="accent2"/>
                </a:solidFill>
              </a:rPr>
              <a:t>nareizende familieleden</a:t>
            </a:r>
            <a:r>
              <a:rPr lang="nl-NL" dirty="0">
                <a:solidFill>
                  <a:schemeClr val="accent2"/>
                </a:solidFill>
              </a:rPr>
              <a:t>’</a:t>
            </a:r>
            <a:endParaRPr lang="nl-NL" dirty="0"/>
          </a:p>
          <a:p>
            <a:r>
              <a:rPr lang="nl-NL" dirty="0"/>
              <a:t>Materiële voorwaarden (principe)</a:t>
            </a:r>
          </a:p>
          <a:p>
            <a:pPr lvl="1"/>
            <a:r>
              <a:rPr lang="nl-NL" b="1" dirty="0"/>
              <a:t>Inkomensvoorwaarde</a:t>
            </a:r>
          </a:p>
          <a:p>
            <a:pPr lvl="2"/>
            <a:r>
              <a:rPr lang="nl-NL" dirty="0"/>
              <a:t>= </a:t>
            </a:r>
            <a:r>
              <a:rPr lang="nl-BE" dirty="0"/>
              <a:t>Stabiele, regelmatige en toereikende bestaansmiddelen</a:t>
            </a:r>
          </a:p>
          <a:p>
            <a:pPr lvl="3"/>
            <a:r>
              <a:rPr lang="nl-BE" dirty="0"/>
              <a:t>Sinds 18/08/2025: 110% GGMMI + 10% pp ten laste</a:t>
            </a:r>
          </a:p>
          <a:p>
            <a:pPr lvl="3"/>
            <a:r>
              <a:rPr lang="nl-BE" dirty="0"/>
              <a:t>01/01/2026: </a:t>
            </a:r>
            <a:r>
              <a:rPr lang="nl-BE" b="1" dirty="0"/>
              <a:t>2.369,52 euro</a:t>
            </a:r>
            <a:r>
              <a:rPr lang="nl-BE" dirty="0"/>
              <a:t> </a:t>
            </a:r>
            <a:r>
              <a:rPr lang="nl-BE" b="1" dirty="0"/>
              <a:t>netto/maand + 237 euro pp ten laste</a:t>
            </a:r>
          </a:p>
          <a:p>
            <a:pPr lvl="3"/>
            <a:r>
              <a:rPr lang="nl-BE" dirty="0"/>
              <a:t>Situatie waarbij EV zich wil laten herenigen door partner en 2 kinderen: </a:t>
            </a:r>
            <a:r>
              <a:rPr lang="nl-BE" b="1" dirty="0"/>
              <a:t>2843,52 euro netto/maand</a:t>
            </a:r>
            <a:r>
              <a:rPr lang="nl-BE" dirty="0"/>
              <a:t>!</a:t>
            </a:r>
          </a:p>
          <a:p>
            <a:pPr lvl="3"/>
            <a:r>
              <a:rPr lang="nl-BE" dirty="0"/>
              <a:t>Behoefteanalyse (bewijslast volledig bij aanvrager)</a:t>
            </a:r>
          </a:p>
          <a:p>
            <a:pPr lvl="2"/>
            <a:r>
              <a:rPr lang="nl-BE" u="sng" dirty="0">
                <a:solidFill>
                  <a:srgbClr val="FF0000"/>
                </a:solidFill>
              </a:rPr>
              <a:t>Tenzij</a:t>
            </a:r>
            <a:r>
              <a:rPr lang="nl-BE" dirty="0"/>
              <a:t> aanvraag GH enkel door kinderen EV</a:t>
            </a:r>
            <a:endParaRPr lang="nl-NL" dirty="0"/>
          </a:p>
          <a:p>
            <a:pPr lvl="1"/>
            <a:r>
              <a:rPr lang="nl-NL" b="1" dirty="0"/>
              <a:t>Huisvesting</a:t>
            </a:r>
          </a:p>
          <a:p>
            <a:pPr lvl="2"/>
            <a:r>
              <a:rPr lang="nl-BE" dirty="0"/>
              <a:t>Huisvesting die als normaal beschouwd wordt voor een vergelijkbaar gezin en dewelke voldoet aan de wettelijk geldende criteria inzake veiligheid en hygiëne</a:t>
            </a:r>
          </a:p>
          <a:p>
            <a:pPr lvl="2"/>
            <a:r>
              <a:rPr lang="nl-NL" dirty="0"/>
              <a:t>Praktijk: geregistreerd huurcontract</a:t>
            </a:r>
          </a:p>
          <a:p>
            <a:pPr lvl="1"/>
            <a:r>
              <a:rPr lang="nl-NL" b="1" dirty="0"/>
              <a:t>Ziekteverzekering</a:t>
            </a:r>
          </a:p>
          <a:p>
            <a:pPr lvl="2"/>
            <a:r>
              <a:rPr lang="nl-NL" dirty="0"/>
              <a:t>Modelattest Belgisch ziekenfonds</a:t>
            </a:r>
          </a:p>
          <a:p>
            <a:pPr lvl="2"/>
            <a:endParaRPr lang="nl-NL" b="1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1593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08DDF-7C9C-F438-5CF1-B52FB1D7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630D7-5D32-0D2D-45B0-C4D3ED96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een erkend vluchteling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472B7D6-127F-C561-D9D3-9B518AEBE5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GEEN materiële voorwaarden</a:t>
            </a:r>
            <a:r>
              <a:rPr lang="nl-NL" dirty="0"/>
              <a:t>, indien</a:t>
            </a:r>
          </a:p>
          <a:p>
            <a:pPr lvl="1"/>
            <a:r>
              <a:rPr lang="nl-NL" dirty="0"/>
              <a:t>Aanvraag GH binnen de 6 maanden na beslissing tot toekenning vluchtelingenstatus EN</a:t>
            </a:r>
          </a:p>
          <a:p>
            <a:pPr lvl="1"/>
            <a:r>
              <a:rPr lang="nl-NL" dirty="0"/>
              <a:t>Familielid legt begin bewijs voor van identiteit én bloed- of aanverwantschap (of partnerschapsband) EN</a:t>
            </a:r>
          </a:p>
          <a:p>
            <a:pPr lvl="1"/>
            <a:r>
              <a:rPr lang="nl-NL" dirty="0"/>
              <a:t>Familielid vervolledigt aanvraag GH ten laatste binnen de 10 maanden na beslissing tot toekenning vluchtelingenstatus </a:t>
            </a:r>
          </a:p>
          <a:p>
            <a:pPr lvl="2"/>
            <a:endParaRPr lang="nl-NL" b="1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5074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F3FC-949A-B141-1767-567F268A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76D2AA-AA51-1599-B0DB-FF4D138BF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een erkend vluchteling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196BBB-E834-9503-51B3-2344A1F2FF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BE" dirty="0"/>
              <a:t>Medisch getuigschrift</a:t>
            </a:r>
          </a:p>
          <a:p>
            <a:pPr lvl="1"/>
            <a:r>
              <a:rPr lang="nl-BE" dirty="0"/>
              <a:t>Bij aanvraag vanuit buitenland: arts erkend door de Belgische diplomatieke of consulaire post</a:t>
            </a:r>
          </a:p>
          <a:p>
            <a:pPr lvl="1"/>
            <a:r>
              <a:rPr lang="nl-BE" dirty="0"/>
              <a:t>Bij aanvraag vanuit België: elke arts die is ingeschreven bij de Orde der Artsen</a:t>
            </a:r>
          </a:p>
          <a:p>
            <a:r>
              <a:rPr lang="nl-BE" dirty="0"/>
              <a:t>Uittreksel strafregister / bewijs goed gedrag en zeden</a:t>
            </a:r>
          </a:p>
          <a:p>
            <a:r>
              <a:rPr lang="nl-BE" dirty="0"/>
              <a:t>Samenwoonst</a:t>
            </a:r>
          </a:p>
          <a:p>
            <a:pPr lvl="1"/>
            <a:r>
              <a:rPr lang="nl-NL" dirty="0"/>
              <a:t>Vreemdelingenwet: ‘komen samenleven’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7660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F06D3-DDCE-8DF6-620A-B5007A7E0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15956-89CF-02B0-DBEC-A8252DD1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4.2 Gezinshereniging met Unieburger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F9B14B-E23F-6051-2F8F-16466EED9D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b="1" dirty="0">
                <a:hlinkClick r:id="rId3"/>
              </a:rPr>
              <a:t>www.vreemdelingenrecht.be</a:t>
            </a:r>
            <a:r>
              <a:rPr lang="nl-NL" b="1" dirty="0"/>
              <a:t> </a:t>
            </a:r>
          </a:p>
          <a:p>
            <a:pPr lvl="1"/>
            <a:r>
              <a:rPr lang="nl-BE" dirty="0" err="1"/>
              <a:t>Snelknop</a:t>
            </a:r>
            <a:r>
              <a:rPr lang="nl-BE" dirty="0"/>
              <a:t> ‘Gezinshereniging’ → ‘Gezinshereniging met Unieburger’ OF</a:t>
            </a:r>
          </a:p>
          <a:p>
            <a:pPr lvl="1"/>
            <a:r>
              <a:rPr lang="nl-BE" dirty="0"/>
              <a:t>Thema’s → ‘Reguliere migratie’ → ‘Gezinshereniging’ → ‘Gezinshereniging met Unieburger’</a:t>
            </a:r>
          </a:p>
          <a:p>
            <a:r>
              <a:rPr lang="nl-BE" dirty="0"/>
              <a:t>Belangrijke vraag: ‘statuut’ van Unieburger</a:t>
            </a:r>
          </a:p>
          <a:p>
            <a:r>
              <a:rPr lang="nl-BE" dirty="0"/>
              <a:t>Nationaliteit van familielid (van belang voor de procedure)</a:t>
            </a:r>
          </a:p>
        </p:txBody>
      </p:sp>
    </p:spTree>
    <p:extLst>
      <p:ext uri="{BB962C8B-B14F-4D97-AF65-F5344CB8AC3E}">
        <p14:creationId xmlns:p14="http://schemas.microsoft.com/office/powerpoint/2010/main" val="2897718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30EF7-A062-01EE-FE80-5D0739A54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B3244-C0A9-4B93-41BC-B53CB0F1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4.3 Gezinshereniging met Belg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99F860-51E1-AE2D-30FE-654809C20C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Géén wachttermijn</a:t>
            </a:r>
          </a:p>
          <a:p>
            <a:r>
              <a:rPr lang="nl-BE" dirty="0"/>
              <a:t>Retributie: </a:t>
            </a:r>
            <a:r>
              <a:rPr lang="nl-BE" b="1" dirty="0"/>
              <a:t>218 euro </a:t>
            </a:r>
            <a:r>
              <a:rPr lang="nl-BE" dirty="0"/>
              <a:t>pp, </a:t>
            </a:r>
            <a:r>
              <a:rPr lang="nl-BE" u="sng" dirty="0"/>
              <a:t>tenzij</a:t>
            </a:r>
            <a:r>
              <a:rPr lang="nl-BE" dirty="0"/>
              <a:t> kind &lt; 18 jaar of gehandicapt</a:t>
            </a:r>
          </a:p>
          <a:p>
            <a:r>
              <a:rPr lang="nl-BE" dirty="0"/>
              <a:t>Bij aanvraag vanuit het buitenland:</a:t>
            </a:r>
          </a:p>
          <a:p>
            <a:pPr lvl="1"/>
            <a:r>
              <a:rPr lang="nl-BE" i="1" dirty="0"/>
              <a:t>Visum handling fee</a:t>
            </a:r>
            <a:r>
              <a:rPr lang="nl-BE" dirty="0"/>
              <a:t>: </a:t>
            </a:r>
            <a:r>
              <a:rPr lang="nl-BE" b="1" dirty="0"/>
              <a:t>180 euro </a:t>
            </a:r>
            <a:r>
              <a:rPr lang="nl-BE" dirty="0"/>
              <a:t>pp</a:t>
            </a:r>
          </a:p>
          <a:p>
            <a:pPr lvl="1"/>
            <a:r>
              <a:rPr lang="nl-BE" i="1" dirty="0"/>
              <a:t>Service fee</a:t>
            </a:r>
            <a:r>
              <a:rPr lang="nl-BE" dirty="0"/>
              <a:t>: </a:t>
            </a:r>
            <a:r>
              <a:rPr lang="nl-BE" b="1" dirty="0"/>
              <a:t>20-50 euro </a:t>
            </a:r>
            <a:r>
              <a:rPr lang="nl-BE" dirty="0"/>
              <a:t>pp</a:t>
            </a:r>
          </a:p>
          <a:p>
            <a:r>
              <a:rPr lang="nl-BE" dirty="0"/>
              <a:t>Identiteitsbewijs:</a:t>
            </a:r>
          </a:p>
          <a:p>
            <a:pPr lvl="1"/>
            <a:r>
              <a:rPr lang="nl-BE" dirty="0"/>
              <a:t>Principe: geldig internationaal paspoort (derdelander) of geldige nationale identiteitskaart (Unieburger)</a:t>
            </a:r>
          </a:p>
          <a:p>
            <a:pPr lvl="1"/>
            <a:r>
              <a:rPr lang="nl-BE" dirty="0"/>
              <a:t>Indien ouder GH vraag met Belgisch kind &lt; 18 jaar: alternatieve bewijsmiddelen (arrest </a:t>
            </a:r>
            <a:r>
              <a:rPr lang="nl-BE" dirty="0" err="1"/>
              <a:t>GwH</a:t>
            </a:r>
            <a:r>
              <a:rPr lang="nl-B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7738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5CEC-069D-C047-9500-1DBEA11EB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8D1AA-040C-7513-AA15-C8C6B3C7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Belg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E26FA3-B4CE-FD88-6F48-6037A34E7B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Materiële voorwaarden</a:t>
            </a:r>
          </a:p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	Aanvraag GH voor 18/08/2027</a:t>
            </a:r>
          </a:p>
          <a:p>
            <a:pPr lvl="1"/>
            <a:r>
              <a:rPr lang="nl-NL" b="1" dirty="0"/>
              <a:t>Inkomensvoorwaarde</a:t>
            </a:r>
          </a:p>
          <a:p>
            <a:pPr lvl="2"/>
            <a:r>
              <a:rPr lang="nl-NL" dirty="0"/>
              <a:t>= </a:t>
            </a:r>
            <a:r>
              <a:rPr lang="nl-BE" dirty="0"/>
              <a:t>Stabiele, regelmatige en toereikende bestaansmiddelen</a:t>
            </a:r>
          </a:p>
          <a:p>
            <a:pPr lvl="3"/>
            <a:r>
              <a:rPr lang="nl-BE" dirty="0">
                <a:highlight>
                  <a:srgbClr val="FFFF00"/>
                </a:highlight>
              </a:rPr>
              <a:t>120% van het leefloon</a:t>
            </a:r>
          </a:p>
          <a:p>
            <a:pPr lvl="3"/>
            <a:r>
              <a:rPr lang="nl-BE" dirty="0"/>
              <a:t>01/03/2026: </a:t>
            </a:r>
            <a:r>
              <a:rPr lang="nl-BE" b="1" dirty="0"/>
              <a:t>2.173,88 euro netto/maand</a:t>
            </a:r>
            <a:endParaRPr lang="nl-BE" dirty="0"/>
          </a:p>
          <a:p>
            <a:pPr lvl="3"/>
            <a:r>
              <a:rPr lang="nl-BE" dirty="0"/>
              <a:t>Behoefteanalyse (gedeelde bewijslast)</a:t>
            </a:r>
          </a:p>
          <a:p>
            <a:pPr lvl="2"/>
            <a:r>
              <a:rPr lang="nl-BE" u="sng" dirty="0">
                <a:solidFill>
                  <a:srgbClr val="FF0000"/>
                </a:solidFill>
              </a:rPr>
              <a:t>Tenzij</a:t>
            </a:r>
            <a:r>
              <a:rPr lang="nl-BE" dirty="0"/>
              <a:t> aanvraag GH enkel door kinderen &lt; 18 jaar OF ouder minderjarig BE kind</a:t>
            </a:r>
            <a:endParaRPr lang="nl-NL" dirty="0"/>
          </a:p>
          <a:p>
            <a:pPr lvl="1"/>
            <a:r>
              <a:rPr lang="nl-NL" b="1" dirty="0"/>
              <a:t>Huisvesting</a:t>
            </a:r>
          </a:p>
          <a:p>
            <a:pPr lvl="2"/>
            <a:r>
              <a:rPr lang="nl-BE" dirty="0"/>
              <a:t>Huisvesting die als normaal beschouwd wordt voor een vergelijkbaar gezin en dewelke voldoet aan de wettelijk geldende criteria inzake veiligheid en hygiëne</a:t>
            </a:r>
          </a:p>
          <a:p>
            <a:pPr lvl="2"/>
            <a:r>
              <a:rPr lang="nl-NL" dirty="0"/>
              <a:t>Praktijk: geregistreerd huurcontract</a:t>
            </a:r>
          </a:p>
          <a:p>
            <a:pPr lvl="1"/>
            <a:r>
              <a:rPr lang="nl-NL" b="1" dirty="0"/>
              <a:t>Ziekteverzekering</a:t>
            </a:r>
          </a:p>
          <a:p>
            <a:pPr lvl="2"/>
            <a:r>
              <a:rPr lang="nl-NL" dirty="0"/>
              <a:t>Bijv. modelattest Belgisch ziekenfonds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66751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F2875-3128-EEE6-6636-54906319A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E9E7E-1666-439B-0207-F0DEC637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Belg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EFB650-BD4B-0E54-E9E4-F8B7A85518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Materiële voorwaarden</a:t>
            </a:r>
          </a:p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	Aanvraag GH vanaf 18/08/2027</a:t>
            </a:r>
          </a:p>
          <a:p>
            <a:pPr lvl="1"/>
            <a:r>
              <a:rPr lang="nl-NL" b="1" dirty="0"/>
              <a:t>Inkomensvoorwaarde</a:t>
            </a:r>
          </a:p>
          <a:p>
            <a:pPr lvl="2"/>
            <a:r>
              <a:rPr lang="nl-NL" dirty="0"/>
              <a:t>= </a:t>
            </a:r>
            <a:r>
              <a:rPr lang="nl-BE" dirty="0"/>
              <a:t>Stabiele, regelmatige en toereikende bestaansmiddelen</a:t>
            </a:r>
          </a:p>
          <a:p>
            <a:pPr lvl="3"/>
            <a:r>
              <a:rPr lang="nl-BE" dirty="0">
                <a:highlight>
                  <a:srgbClr val="FFFF00"/>
                </a:highlight>
              </a:rPr>
              <a:t>110% GGMMI + 10% pp ten laste</a:t>
            </a:r>
          </a:p>
          <a:p>
            <a:pPr lvl="3"/>
            <a:r>
              <a:rPr lang="nl-BE" dirty="0"/>
              <a:t>Behoefteanalyse</a:t>
            </a:r>
          </a:p>
          <a:p>
            <a:pPr lvl="2"/>
            <a:r>
              <a:rPr lang="nl-BE" u="sng" dirty="0">
                <a:solidFill>
                  <a:srgbClr val="FF0000"/>
                </a:solidFill>
              </a:rPr>
              <a:t>Tenzij</a:t>
            </a:r>
            <a:r>
              <a:rPr lang="nl-BE" dirty="0"/>
              <a:t> aanvraag GH enkel door kinderen &lt; 18 jaar OF ouder minderjarig BE kind</a:t>
            </a:r>
            <a:endParaRPr lang="nl-NL" dirty="0"/>
          </a:p>
          <a:p>
            <a:pPr lvl="1"/>
            <a:r>
              <a:rPr lang="nl-NL" b="1" dirty="0"/>
              <a:t>Huisvesting</a:t>
            </a:r>
          </a:p>
          <a:p>
            <a:pPr lvl="2"/>
            <a:r>
              <a:rPr lang="nl-BE" dirty="0"/>
              <a:t>Huisvesting die als normaal beschouwd wordt voor een vergelijkbaar gezin en dewelke voldoet aan de wettelijk geldende criteria inzake veiligheid en hygiëne</a:t>
            </a:r>
          </a:p>
          <a:p>
            <a:pPr lvl="2"/>
            <a:r>
              <a:rPr lang="nl-NL" dirty="0"/>
              <a:t>Praktijk: geregistreerd huurcontract</a:t>
            </a:r>
          </a:p>
          <a:p>
            <a:pPr lvl="1"/>
            <a:r>
              <a:rPr lang="nl-NL" b="1" dirty="0"/>
              <a:t>Ziekteverzekering</a:t>
            </a:r>
          </a:p>
          <a:p>
            <a:pPr lvl="2"/>
            <a:r>
              <a:rPr lang="nl-NL" dirty="0"/>
              <a:t>Bijv. modelattest Belgisch ziekenfonds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71375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4D4F6-C3C0-8CD2-4344-E178F49C9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E4830-A94F-F9EF-47B5-637F0991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Gezinshereniging met Belg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44C8E9-DF2C-9A2A-8029-8704F7D845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Medisch getuigschrift</a:t>
            </a:r>
          </a:p>
          <a:p>
            <a:pPr lvl="1"/>
            <a:r>
              <a:rPr lang="nl-BE" dirty="0"/>
              <a:t>Mag niet systematisch gevraagd worden</a:t>
            </a:r>
          </a:p>
          <a:p>
            <a:pPr lvl="1"/>
            <a:r>
              <a:rPr lang="nl-BE" dirty="0"/>
              <a:t>Enkel bij ernstige aanwijzingen, binnen 3m na datum binnenkomst, kosteloos</a:t>
            </a:r>
          </a:p>
          <a:p>
            <a:r>
              <a:rPr lang="nl-BE" dirty="0"/>
              <a:t>Uittreksel strafregister / bewijs goed gedrag en zeden</a:t>
            </a:r>
          </a:p>
          <a:p>
            <a:pPr lvl="1"/>
            <a:r>
              <a:rPr lang="nl-BE" dirty="0"/>
              <a:t>Mag niet systematisch gevraagd worden</a:t>
            </a:r>
          </a:p>
          <a:p>
            <a:pPr lvl="1"/>
            <a:r>
              <a:rPr lang="nl-BE" dirty="0"/>
              <a:t>Controle uitzonderlijk mogelijk bij afgifte verblijfskaart</a:t>
            </a:r>
          </a:p>
          <a:p>
            <a:pPr lvl="2"/>
            <a:r>
              <a:rPr lang="nl-BE" dirty="0"/>
              <a:t>Niet elke strafrechtelijke veroordeling!</a:t>
            </a:r>
          </a:p>
          <a:p>
            <a:pPr lvl="2"/>
            <a:r>
              <a:rPr lang="nl-BE" dirty="0"/>
              <a:t>‘werkelijke, actuele en voldoende ernstige bedreiging’</a:t>
            </a:r>
          </a:p>
          <a:p>
            <a:r>
              <a:rPr lang="nl-BE" dirty="0"/>
              <a:t>Gezinsleven</a:t>
            </a:r>
          </a:p>
          <a:p>
            <a:pPr lvl="1"/>
            <a:r>
              <a:rPr lang="nl-NL" dirty="0"/>
              <a:t>Geen </a:t>
            </a:r>
            <a:r>
              <a:rPr lang="nl-NL" dirty="0" err="1"/>
              <a:t>samenwoonstverplichting</a:t>
            </a:r>
            <a:endParaRPr lang="nl-NL" dirty="0"/>
          </a:p>
          <a:p>
            <a:pPr lvl="1"/>
            <a:r>
              <a:rPr lang="nl-NL" dirty="0"/>
              <a:t>Wel werkelijk gezinsleven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7214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87243-8570-5CC8-1F51-744271CF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Besluit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F37002-BFE6-A332-27BF-3B69E1D53E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b="1" dirty="0">
                <a:solidFill>
                  <a:schemeClr val="accent2"/>
                </a:solidFill>
              </a:rPr>
              <a:t>Welke familieleden </a:t>
            </a:r>
            <a:r>
              <a:rPr lang="nl-NL" dirty="0">
                <a:solidFill>
                  <a:schemeClr val="accent2"/>
                </a:solidFill>
              </a:rPr>
              <a:t>via gezinshereniging naar BE kunnen komen en onder </a:t>
            </a:r>
            <a:r>
              <a:rPr lang="nl-NL" b="1" dirty="0">
                <a:solidFill>
                  <a:schemeClr val="accent2"/>
                </a:solidFill>
              </a:rPr>
              <a:t>welke voorwaarden</a:t>
            </a:r>
            <a:r>
              <a:rPr lang="nl-NL" dirty="0">
                <a:solidFill>
                  <a:schemeClr val="accent2"/>
                </a:solidFill>
              </a:rPr>
              <a:t> wordt bepaalt door:</a:t>
            </a:r>
          </a:p>
          <a:p>
            <a:r>
              <a:rPr lang="nl-NL" b="1" dirty="0"/>
              <a:t>Nationaliteit</a:t>
            </a:r>
            <a:r>
              <a:rPr lang="nl-NL" dirty="0"/>
              <a:t> referentiepersoon</a:t>
            </a:r>
          </a:p>
          <a:p>
            <a:pPr lvl="1"/>
            <a:r>
              <a:rPr lang="nl-NL" dirty="0"/>
              <a:t>Derdelander, Unieburger of Belg</a:t>
            </a:r>
          </a:p>
          <a:p>
            <a:r>
              <a:rPr lang="nl-NL" b="1" dirty="0"/>
              <a:t>‘Statuut’ </a:t>
            </a:r>
            <a:r>
              <a:rPr lang="nl-NL" dirty="0"/>
              <a:t>referentiepersoon</a:t>
            </a:r>
          </a:p>
          <a:p>
            <a:pPr lvl="1"/>
            <a:r>
              <a:rPr lang="nl-NL" dirty="0"/>
              <a:t>Voor derdelanders, denk aan beschermingsstatuut, beperkt of onbeperkt verblijfsrecht</a:t>
            </a:r>
          </a:p>
          <a:p>
            <a:pPr lvl="1"/>
            <a:r>
              <a:rPr lang="nl-NL" dirty="0"/>
              <a:t>Voor Unieburgers, denk aan ‘hoedanigheid’: werknemer, zelfstandige, werkzoekende, student of beschikker</a:t>
            </a:r>
          </a:p>
          <a:p>
            <a:r>
              <a:rPr lang="nl-NL" dirty="0"/>
              <a:t>Belangrijke datum: </a:t>
            </a:r>
            <a:r>
              <a:rPr lang="nl-NL" b="1" dirty="0"/>
              <a:t>18/08/2025</a:t>
            </a:r>
          </a:p>
          <a:p>
            <a:pPr lvl="1"/>
            <a:r>
              <a:rPr lang="nl-NL" dirty="0"/>
              <a:t>Derdelanders en Unieburgers: verblijfsrecht voor of na 18/08/2025?</a:t>
            </a:r>
          </a:p>
          <a:p>
            <a:pPr lvl="1"/>
            <a:r>
              <a:rPr lang="nl-NL" dirty="0"/>
              <a:t>Belgen: aanvraag gezinshereniging ingediend voor of na 18/08/2027?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95144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2FC6E-4E13-DC30-D36F-E262035C2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721FED-465A-1F89-6CDE-9CA24E0E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Nood aan meer info?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721AF3-DF3A-741A-3846-F0A2C51380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www.vreemdelingenrecht.be</a:t>
            </a:r>
            <a:r>
              <a:rPr lang="nl-NL" dirty="0"/>
              <a:t> </a:t>
            </a:r>
          </a:p>
          <a:p>
            <a:r>
              <a:rPr lang="nl-NL" dirty="0"/>
              <a:t>Telefonische helpdesk</a:t>
            </a:r>
          </a:p>
          <a:p>
            <a:pPr lvl="1"/>
            <a:r>
              <a:rPr lang="nl-NL" dirty="0"/>
              <a:t>Elke werkdag van 9u-12u30 op het nummer 09/205.00.55</a:t>
            </a:r>
          </a:p>
          <a:p>
            <a:r>
              <a:rPr lang="nl-NL" dirty="0"/>
              <a:t>(Pro-deo) advocaat</a:t>
            </a:r>
          </a:p>
          <a:p>
            <a:pPr lvl="1"/>
            <a:r>
              <a:rPr lang="nl-NL" dirty="0"/>
              <a:t>Wordt aan elke </a:t>
            </a:r>
            <a:r>
              <a:rPr lang="nl-NL" dirty="0">
                <a:hlinkClick r:id="rId4"/>
              </a:rPr>
              <a:t>balie</a:t>
            </a:r>
            <a:r>
              <a:rPr lang="nl-NL" dirty="0"/>
              <a:t> georganiseerd, door het Bureau voor Juridische Bijstand</a:t>
            </a:r>
          </a:p>
        </p:txBody>
      </p:sp>
    </p:spTree>
    <p:extLst>
      <p:ext uri="{BB962C8B-B14F-4D97-AF65-F5344CB8AC3E}">
        <p14:creationId xmlns:p14="http://schemas.microsoft.com/office/powerpoint/2010/main" val="2728518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5243E744-8FD7-4285-BDD2-DDA47DD0E8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0" b="12490"/>
          <a:stretch>
            <a:fillRect/>
          </a:stretch>
        </p:blipFill>
        <p:spPr/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1B017695-1CA4-4F2D-945E-57C5FE5E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84" y="1095003"/>
            <a:ext cx="5438192" cy="2333997"/>
          </a:xfrm>
        </p:spPr>
        <p:txBody>
          <a:bodyPr/>
          <a:lstStyle/>
          <a:p>
            <a:r>
              <a:rPr lang="nl-BE" dirty="0"/>
              <a:t>Vragen?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6BA4DC7-2360-43E7-81A7-EE36309C2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20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35C19253-0986-473B-B6F1-D42204319C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r="7792"/>
          <a:stretch>
            <a:fillRect/>
          </a:stretch>
        </p:blipFill>
        <p:spPr/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1B017695-1CA4-4F2D-945E-57C5FE5E3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84" y="1816222"/>
            <a:ext cx="5438192" cy="1200329"/>
          </a:xfrm>
        </p:spPr>
        <p:txBody>
          <a:bodyPr/>
          <a:lstStyle/>
          <a:p>
            <a:r>
              <a:rPr lang="nl-BE" sz="3600" dirty="0"/>
              <a:t>Bedankt voor jullie aandacht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30AB5E7E-20DF-4851-8F46-0F3CED23E5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1232" y="3262413"/>
            <a:ext cx="7165479" cy="3014376"/>
          </a:xfrm>
        </p:spPr>
        <p:txBody>
          <a:bodyPr/>
          <a:lstStyle/>
          <a:p>
            <a:r>
              <a:rPr lang="nl-BE" b="1" dirty="0"/>
              <a:t>Meer info:</a:t>
            </a:r>
          </a:p>
          <a:p>
            <a:r>
              <a:rPr lang="nl-BE" dirty="0"/>
              <a:t>www.vreemdelingenrecht.be</a:t>
            </a:r>
          </a:p>
          <a:p>
            <a:r>
              <a:rPr lang="nl-BE" dirty="0"/>
              <a:t>Helpdesk: 09/205.00.55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5F069B4-B8F9-4EA0-90FC-10ADBF77F7B5}"/>
              </a:ext>
            </a:extLst>
          </p:cNvPr>
          <p:cNvSpPr/>
          <p:nvPr/>
        </p:nvSpPr>
        <p:spPr>
          <a:xfrm>
            <a:off x="4919664" y="5900615"/>
            <a:ext cx="3213344" cy="5811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EB90AF5-9ACC-43C0-9361-94DB3EDBD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23" y="540000"/>
            <a:ext cx="2123077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44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Kantoorthema">
  <a:themeElements>
    <a:clrScheme name="AgII 2023">
      <a:dk1>
        <a:sysClr val="windowText" lastClr="000000"/>
      </a:dk1>
      <a:lt1>
        <a:srgbClr val="FFFFFF"/>
      </a:lt1>
      <a:dk2>
        <a:srgbClr val="59B02F"/>
      </a:dk2>
      <a:lt2>
        <a:srgbClr val="F6F5F2"/>
      </a:lt2>
      <a:accent1>
        <a:srgbClr val="59B02F"/>
      </a:accent1>
      <a:accent2>
        <a:srgbClr val="238085"/>
      </a:accent2>
      <a:accent3>
        <a:srgbClr val="F28E1A"/>
      </a:accent3>
      <a:accent4>
        <a:srgbClr val="056B40"/>
      </a:accent4>
      <a:accent5>
        <a:srgbClr val="E12D19"/>
      </a:accent5>
      <a:accent6>
        <a:srgbClr val="7F7F7F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7 maart 2026_Gezinshereniging in België_Sarah Den Haese" id="{819D5F4A-1802-488B-8103-EE975689C2CA}" vid="{A797E413-C0A8-42E1-A83F-5F8469E724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17 maart 2026_Gezinshereniging in België_Sarah Den Haese - kopie</Template>
  <TotalTime>1</TotalTime>
  <Words>1765</Words>
  <Application>Microsoft Office PowerPoint</Application>
  <PresentationFormat>Breedbeeld</PresentationFormat>
  <Paragraphs>272</Paragraphs>
  <Slides>30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 3</vt:lpstr>
      <vt:lpstr>Kantoorthema</vt:lpstr>
      <vt:lpstr>Houvast in veranderende wetgeving: vreemdelingenrecht voor hulpverleners</vt:lpstr>
      <vt:lpstr>Agentschap Integratie en Inburgering – dienst VIF</vt:lpstr>
      <vt:lpstr>Disclaimer</vt:lpstr>
      <vt:lpstr>Inhoud</vt:lpstr>
      <vt:lpstr>1. Terminologie</vt:lpstr>
      <vt:lpstr>2. Wie opent het recht op gezinshereniging?</vt:lpstr>
      <vt:lpstr>Wie opent het recht op gezinshereniging?</vt:lpstr>
      <vt:lpstr>Wie opent het recht op gezinshereniging?</vt:lpstr>
      <vt:lpstr>3. Welke familieleden?</vt:lpstr>
      <vt:lpstr>3.1 Gezinshereniging met een derdelander</vt:lpstr>
      <vt:lpstr>3.2 Gezinshereniging met Unieburger</vt:lpstr>
      <vt:lpstr>3.3 Gezinshereniging met Belg</vt:lpstr>
      <vt:lpstr>Bewijs verwantschapsband</vt:lpstr>
      <vt:lpstr>4. Voorwaarden</vt:lpstr>
      <vt:lpstr>Welke voorwaarden?</vt:lpstr>
      <vt:lpstr>4.1 Gezinshereniging met een derdelander</vt:lpstr>
      <vt:lpstr>Gezinshereniging met een erkend vluchteling</vt:lpstr>
      <vt:lpstr>Gezinshereniging met een erkend vluchteling</vt:lpstr>
      <vt:lpstr>Gezinshereniging met een erkend vluchteling</vt:lpstr>
      <vt:lpstr>Gezinshereniging met een erkend vluchteling</vt:lpstr>
      <vt:lpstr>Gezinshereniging met een erkend vluchteling</vt:lpstr>
      <vt:lpstr>4.2 Gezinshereniging met Unieburger</vt:lpstr>
      <vt:lpstr>4.3 Gezinshereniging met Belg</vt:lpstr>
      <vt:lpstr>Gezinshereniging met Belg</vt:lpstr>
      <vt:lpstr>Gezinshereniging met Belg</vt:lpstr>
      <vt:lpstr>Gezinshereniging met Belg</vt:lpstr>
      <vt:lpstr>Besluit</vt:lpstr>
      <vt:lpstr>Nood aan meer info?</vt:lpstr>
      <vt:lpstr>Vragen?</vt:lpstr>
      <vt:lpstr>Bedankt voor jullie aandacht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 Haese Sarah (AgII)</dc:creator>
  <cp:lastModifiedBy>Den Haese Sarah (AgII)</cp:lastModifiedBy>
  <cp:revision>1</cp:revision>
  <dcterms:created xsi:type="dcterms:W3CDTF">2026-03-16T11:29:51Z</dcterms:created>
  <dcterms:modified xsi:type="dcterms:W3CDTF">2026-03-16T11:31:24Z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BFF71421-B045-4F12-BF1E-22C7311CA58E</vt:lpwstr>
  </property>
  <property fmtid="{D5CDD505-2E9C-101B-9397-08002B2CF9AE}" pid="3" name="ArticulatePath">
    <vt:lpwstr>20190919_Sjabloon_PresentatieAgIIVerhouding16-9</vt:lpwstr>
  </property>
</Properties>
</file>